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19"/>
  </p:notesMasterIdLst>
  <p:sldIdLst>
    <p:sldId id="256" r:id="rId2"/>
    <p:sldId id="257" r:id="rId3"/>
    <p:sldId id="258" r:id="rId4"/>
    <p:sldId id="259" r:id="rId5"/>
    <p:sldId id="261" r:id="rId6"/>
    <p:sldId id="262" r:id="rId7"/>
    <p:sldId id="263" r:id="rId8"/>
    <p:sldId id="265" r:id="rId9"/>
    <p:sldId id="266" r:id="rId10"/>
    <p:sldId id="267" r:id="rId11"/>
    <p:sldId id="268" r:id="rId12"/>
    <p:sldId id="269" r:id="rId13"/>
    <p:sldId id="270" r:id="rId14"/>
    <p:sldId id="272" r:id="rId15"/>
    <p:sldId id="273" r:id="rId16"/>
    <p:sldId id="274"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3" d="100"/>
          <a:sy n="73" d="100"/>
        </p:scale>
        <p:origin x="-90" y="-26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7" d="100"/>
          <a:sy n="57" d="100"/>
        </p:scale>
        <p:origin x="283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jpeg>
</file>

<file path=ppt/media/image12.PNG>
</file>

<file path=ppt/media/image13.PNG>
</file>

<file path=ppt/media/image14.PNG>
</file>

<file path=ppt/media/image15.PNG>
</file>

<file path=ppt/media/image16.jpg>
</file>

<file path=ppt/media/image2.png>
</file>

<file path=ppt/media/image3.jpeg>
</file>

<file path=ppt/media/image4.jpeg>
</file>

<file path=ppt/media/image5.png>
</file>

<file path=ppt/media/image6.png>
</file>

<file path=ppt/media/image7.jpeg>
</file>

<file path=ppt/media/image8.PNG>
</file>

<file path=ppt/media/image9.jpe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A4442-D86F-4598-93EB-2E9A49D16784}" type="datetimeFigureOut">
              <a:rPr lang="en-US" smtClean="0"/>
              <a:t>31-Oct-20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755736-505F-4943-BA67-D693FC600AD9}" type="slidenum">
              <a:rPr lang="en-US" smtClean="0"/>
              <a:t>‹#›</a:t>
            </a:fld>
            <a:endParaRPr lang="en-US"/>
          </a:p>
        </p:txBody>
      </p:sp>
    </p:spTree>
    <p:extLst>
      <p:ext uri="{BB962C8B-B14F-4D97-AF65-F5344CB8AC3E}">
        <p14:creationId xmlns:p14="http://schemas.microsoft.com/office/powerpoint/2010/main" val="2918340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5755736-505F-4943-BA67-D693FC600AD9}" type="slidenum">
              <a:rPr lang="en-US" smtClean="0"/>
              <a:t>1</a:t>
            </a:fld>
            <a:endParaRPr lang="en-US"/>
          </a:p>
        </p:txBody>
      </p:sp>
    </p:spTree>
    <p:extLst>
      <p:ext uri="{BB962C8B-B14F-4D97-AF65-F5344CB8AC3E}">
        <p14:creationId xmlns:p14="http://schemas.microsoft.com/office/powerpoint/2010/main" val="2644342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5755736-505F-4943-BA67-D693FC600AD9}" type="slidenum">
              <a:rPr lang="en-US" smtClean="0"/>
              <a:t>2</a:t>
            </a:fld>
            <a:endParaRPr lang="en-US"/>
          </a:p>
        </p:txBody>
      </p:sp>
    </p:spTree>
    <p:extLst>
      <p:ext uri="{BB962C8B-B14F-4D97-AF65-F5344CB8AC3E}">
        <p14:creationId xmlns:p14="http://schemas.microsoft.com/office/powerpoint/2010/main" val="1593487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5755736-505F-4943-BA67-D693FC600AD9}" type="slidenum">
              <a:rPr lang="en-US" smtClean="0"/>
              <a:t>4</a:t>
            </a:fld>
            <a:endParaRPr lang="en-US"/>
          </a:p>
        </p:txBody>
      </p:sp>
    </p:spTree>
    <p:extLst>
      <p:ext uri="{BB962C8B-B14F-4D97-AF65-F5344CB8AC3E}">
        <p14:creationId xmlns:p14="http://schemas.microsoft.com/office/powerpoint/2010/main" val="23750795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755736-505F-4943-BA67-D693FC600AD9}" type="slidenum">
              <a:rPr lang="en-US" smtClean="0"/>
              <a:t>8</a:t>
            </a:fld>
            <a:endParaRPr lang="en-US"/>
          </a:p>
        </p:txBody>
      </p:sp>
    </p:spTree>
    <p:extLst>
      <p:ext uri="{BB962C8B-B14F-4D97-AF65-F5344CB8AC3E}">
        <p14:creationId xmlns:p14="http://schemas.microsoft.com/office/powerpoint/2010/main" val="1348112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6466C2A-210C-4BB8-AAD9-8709C3C0EAD0}" type="datetime1">
              <a:rPr lang="en-US" smtClean="0"/>
              <a:t>31-Oct-20</a:t>
            </a:fld>
            <a:endParaRPr lang="en-US"/>
          </a:p>
        </p:txBody>
      </p:sp>
      <p:sp>
        <p:nvSpPr>
          <p:cNvPr id="5" name="Footer Placeholder 4"/>
          <p:cNvSpPr>
            <a:spLocks noGrp="1"/>
          </p:cNvSpPr>
          <p:nvPr>
            <p:ph type="ftr" sz="quarter" idx="11"/>
          </p:nvPr>
        </p:nvSpPr>
        <p:spPr/>
        <p:txBody>
          <a:bodyPr/>
          <a:lstStyle/>
          <a:p>
            <a:r>
              <a:rPr lang="en-US" smtClean="0"/>
              <a:t>IT-18041 &amp; IT-18040</a:t>
            </a:r>
            <a:endParaRPr lang="en-US"/>
          </a:p>
        </p:txBody>
      </p:sp>
      <p:sp>
        <p:nvSpPr>
          <p:cNvPr id="6" name="Slide Number Placeholder 5"/>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3575446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262BDA9-89CE-4F87-BBF1-7F57085FF86F}" type="datetime1">
              <a:rPr lang="en-US" smtClean="0"/>
              <a:t>31-Oct-20</a:t>
            </a:fld>
            <a:endParaRPr lang="en-US"/>
          </a:p>
        </p:txBody>
      </p:sp>
      <p:sp>
        <p:nvSpPr>
          <p:cNvPr id="5" name="Footer Placeholder 4"/>
          <p:cNvSpPr>
            <a:spLocks noGrp="1"/>
          </p:cNvSpPr>
          <p:nvPr>
            <p:ph type="ftr" sz="quarter" idx="11"/>
          </p:nvPr>
        </p:nvSpPr>
        <p:spPr/>
        <p:txBody>
          <a:bodyPr/>
          <a:lstStyle/>
          <a:p>
            <a:r>
              <a:rPr lang="en-US" smtClean="0"/>
              <a:t>IT-18041 &amp; IT-18040</a:t>
            </a:r>
            <a:endParaRPr lang="en-US"/>
          </a:p>
        </p:txBody>
      </p:sp>
      <p:sp>
        <p:nvSpPr>
          <p:cNvPr id="6" name="Slide Number Placeholder 5"/>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2652684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7C77C8-8A6D-4DBF-891D-A3FDEB0BD54F}" type="datetime1">
              <a:rPr lang="en-US" smtClean="0"/>
              <a:t>31-Oct-20</a:t>
            </a:fld>
            <a:endParaRPr lang="en-US"/>
          </a:p>
        </p:txBody>
      </p:sp>
      <p:sp>
        <p:nvSpPr>
          <p:cNvPr id="5" name="Footer Placeholder 4"/>
          <p:cNvSpPr>
            <a:spLocks noGrp="1"/>
          </p:cNvSpPr>
          <p:nvPr>
            <p:ph type="ftr" sz="quarter" idx="11"/>
          </p:nvPr>
        </p:nvSpPr>
        <p:spPr/>
        <p:txBody>
          <a:bodyPr/>
          <a:lstStyle/>
          <a:p>
            <a:r>
              <a:rPr lang="en-US" smtClean="0"/>
              <a:t>IT-18041 &amp; IT-18040</a:t>
            </a:r>
            <a:endParaRPr lang="en-US"/>
          </a:p>
        </p:txBody>
      </p:sp>
      <p:sp>
        <p:nvSpPr>
          <p:cNvPr id="6" name="Slide Number Placeholder 5"/>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13083415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B8DB18-0911-4A8C-9B8B-896B9BD96B9B}" type="datetime1">
              <a:rPr lang="en-US" smtClean="0"/>
              <a:t>31-Oct-20</a:t>
            </a:fld>
            <a:endParaRPr lang="en-US"/>
          </a:p>
        </p:txBody>
      </p:sp>
      <p:sp>
        <p:nvSpPr>
          <p:cNvPr id="5" name="Footer Placeholder 4"/>
          <p:cNvSpPr>
            <a:spLocks noGrp="1"/>
          </p:cNvSpPr>
          <p:nvPr>
            <p:ph type="ftr" sz="quarter" idx="11"/>
          </p:nvPr>
        </p:nvSpPr>
        <p:spPr/>
        <p:txBody>
          <a:bodyPr/>
          <a:lstStyle/>
          <a:p>
            <a:r>
              <a:rPr lang="en-US" smtClean="0"/>
              <a:t>IT-18041 &amp; IT-18040</a:t>
            </a:r>
            <a:endParaRPr lang="en-US"/>
          </a:p>
        </p:txBody>
      </p:sp>
      <p:sp>
        <p:nvSpPr>
          <p:cNvPr id="6" name="Slide Number Placeholder 5"/>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259475295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21E6AF9-1EFA-4A08-9E91-3E02B604A043}" type="datetime1">
              <a:rPr lang="en-US" smtClean="0"/>
              <a:t>31-Oct-20</a:t>
            </a:fld>
            <a:endParaRPr lang="en-US"/>
          </a:p>
        </p:txBody>
      </p:sp>
      <p:sp>
        <p:nvSpPr>
          <p:cNvPr id="5" name="Footer Placeholder 4"/>
          <p:cNvSpPr>
            <a:spLocks noGrp="1"/>
          </p:cNvSpPr>
          <p:nvPr>
            <p:ph type="ftr" sz="quarter" idx="11"/>
          </p:nvPr>
        </p:nvSpPr>
        <p:spPr/>
        <p:txBody>
          <a:bodyPr/>
          <a:lstStyle/>
          <a:p>
            <a:r>
              <a:rPr lang="en-US" smtClean="0"/>
              <a:t>IT-18041 &amp; IT-18040</a:t>
            </a:r>
            <a:endParaRPr lang="en-US"/>
          </a:p>
        </p:txBody>
      </p:sp>
      <p:sp>
        <p:nvSpPr>
          <p:cNvPr id="6" name="Slide Number Placeholder 5"/>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24238157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34A13F7-02DE-408E-B3DC-255E262D9D88}" type="datetime1">
              <a:rPr lang="en-US" smtClean="0"/>
              <a:t>31-Oct-20</a:t>
            </a:fld>
            <a:endParaRPr lang="en-US"/>
          </a:p>
        </p:txBody>
      </p:sp>
      <p:sp>
        <p:nvSpPr>
          <p:cNvPr id="6" name="Footer Placeholder 5"/>
          <p:cNvSpPr>
            <a:spLocks noGrp="1"/>
          </p:cNvSpPr>
          <p:nvPr>
            <p:ph type="ftr" sz="quarter" idx="11"/>
          </p:nvPr>
        </p:nvSpPr>
        <p:spPr/>
        <p:txBody>
          <a:bodyPr/>
          <a:lstStyle/>
          <a:p>
            <a:r>
              <a:rPr lang="en-US" smtClean="0"/>
              <a:t>IT-18041 &amp; IT-18040</a:t>
            </a:r>
            <a:endParaRPr lang="en-US"/>
          </a:p>
        </p:txBody>
      </p:sp>
      <p:sp>
        <p:nvSpPr>
          <p:cNvPr id="7" name="Slide Number Placeholder 6"/>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3460384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564A59A-FBF5-437E-A21A-A45F4D293503}" type="datetime1">
              <a:rPr lang="en-US" smtClean="0"/>
              <a:t>31-Oct-20</a:t>
            </a:fld>
            <a:endParaRPr lang="en-US"/>
          </a:p>
        </p:txBody>
      </p:sp>
      <p:sp>
        <p:nvSpPr>
          <p:cNvPr id="8" name="Footer Placeholder 7"/>
          <p:cNvSpPr>
            <a:spLocks noGrp="1"/>
          </p:cNvSpPr>
          <p:nvPr>
            <p:ph type="ftr" sz="quarter" idx="11"/>
          </p:nvPr>
        </p:nvSpPr>
        <p:spPr/>
        <p:txBody>
          <a:bodyPr/>
          <a:lstStyle/>
          <a:p>
            <a:r>
              <a:rPr lang="en-US" smtClean="0"/>
              <a:t>IT-18041 &amp; IT-18040</a:t>
            </a:r>
            <a:endParaRPr lang="en-US"/>
          </a:p>
        </p:txBody>
      </p:sp>
      <p:sp>
        <p:nvSpPr>
          <p:cNvPr id="9" name="Slide Number Placeholder 8"/>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680101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6D48EAE-CAEF-42F7-A4D9-D7CCBF3D726F}" type="datetime1">
              <a:rPr lang="en-US" smtClean="0"/>
              <a:t>31-Oct-20</a:t>
            </a:fld>
            <a:endParaRPr lang="en-US"/>
          </a:p>
        </p:txBody>
      </p:sp>
      <p:sp>
        <p:nvSpPr>
          <p:cNvPr id="4" name="Footer Placeholder 3"/>
          <p:cNvSpPr>
            <a:spLocks noGrp="1"/>
          </p:cNvSpPr>
          <p:nvPr>
            <p:ph type="ftr" sz="quarter" idx="11"/>
          </p:nvPr>
        </p:nvSpPr>
        <p:spPr/>
        <p:txBody>
          <a:bodyPr/>
          <a:lstStyle/>
          <a:p>
            <a:r>
              <a:rPr lang="en-US" smtClean="0"/>
              <a:t>IT-18041 &amp; IT-18040</a:t>
            </a:r>
            <a:endParaRPr lang="en-US"/>
          </a:p>
        </p:txBody>
      </p:sp>
      <p:sp>
        <p:nvSpPr>
          <p:cNvPr id="5" name="Slide Number Placeholder 4"/>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1203929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DD2E1E-5DC3-4872-8556-2BA5CEAB1D86}" type="datetime1">
              <a:rPr lang="en-US" smtClean="0"/>
              <a:t>31-Oct-20</a:t>
            </a:fld>
            <a:endParaRPr lang="en-US"/>
          </a:p>
        </p:txBody>
      </p:sp>
      <p:sp>
        <p:nvSpPr>
          <p:cNvPr id="3" name="Footer Placeholder 2"/>
          <p:cNvSpPr>
            <a:spLocks noGrp="1"/>
          </p:cNvSpPr>
          <p:nvPr>
            <p:ph type="ftr" sz="quarter" idx="11"/>
          </p:nvPr>
        </p:nvSpPr>
        <p:spPr/>
        <p:txBody>
          <a:bodyPr/>
          <a:lstStyle/>
          <a:p>
            <a:r>
              <a:rPr lang="en-US" smtClean="0"/>
              <a:t>IT-18041 &amp; IT-18040</a:t>
            </a:r>
            <a:endParaRPr lang="en-US"/>
          </a:p>
        </p:txBody>
      </p:sp>
      <p:sp>
        <p:nvSpPr>
          <p:cNvPr id="4" name="Slide Number Placeholder 3"/>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2745307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26EF078-8582-4E1D-9CC3-A108C30E46AC}" type="datetime1">
              <a:rPr lang="en-US" smtClean="0"/>
              <a:t>31-Oct-20</a:t>
            </a:fld>
            <a:endParaRPr lang="en-US"/>
          </a:p>
        </p:txBody>
      </p:sp>
      <p:sp>
        <p:nvSpPr>
          <p:cNvPr id="6" name="Footer Placeholder 5"/>
          <p:cNvSpPr>
            <a:spLocks noGrp="1"/>
          </p:cNvSpPr>
          <p:nvPr>
            <p:ph type="ftr" sz="quarter" idx="11"/>
          </p:nvPr>
        </p:nvSpPr>
        <p:spPr/>
        <p:txBody>
          <a:bodyPr/>
          <a:lstStyle/>
          <a:p>
            <a:r>
              <a:rPr lang="en-US" smtClean="0"/>
              <a:t>IT-18041 &amp; IT-18040</a:t>
            </a:r>
            <a:endParaRPr lang="en-US"/>
          </a:p>
        </p:txBody>
      </p:sp>
      <p:sp>
        <p:nvSpPr>
          <p:cNvPr id="7" name="Slide Number Placeholder 6"/>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1983678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5C9455-2F79-4371-9C33-C6CCACEF6A72}" type="datetime1">
              <a:rPr lang="en-US" smtClean="0"/>
              <a:t>31-Oct-20</a:t>
            </a:fld>
            <a:endParaRPr lang="en-US"/>
          </a:p>
        </p:txBody>
      </p:sp>
      <p:sp>
        <p:nvSpPr>
          <p:cNvPr id="6" name="Footer Placeholder 5"/>
          <p:cNvSpPr>
            <a:spLocks noGrp="1"/>
          </p:cNvSpPr>
          <p:nvPr>
            <p:ph type="ftr" sz="quarter" idx="11"/>
          </p:nvPr>
        </p:nvSpPr>
        <p:spPr/>
        <p:txBody>
          <a:bodyPr/>
          <a:lstStyle/>
          <a:p>
            <a:r>
              <a:rPr lang="en-US" smtClean="0"/>
              <a:t>IT-18041 &amp; IT-18040</a:t>
            </a:r>
            <a:endParaRPr lang="en-US"/>
          </a:p>
        </p:txBody>
      </p:sp>
      <p:sp>
        <p:nvSpPr>
          <p:cNvPr id="7" name="Slide Number Placeholder 6"/>
          <p:cNvSpPr>
            <a:spLocks noGrp="1"/>
          </p:cNvSpPr>
          <p:nvPr>
            <p:ph type="sldNum" sz="quarter" idx="12"/>
          </p:nvPr>
        </p:nvSpPr>
        <p:spPr/>
        <p:txBody>
          <a:bodyPr/>
          <a:lstStyle/>
          <a:p>
            <a:fld id="{C586F46B-BED8-47F8-A2FE-E666BD05EB01}" type="slidenum">
              <a:rPr lang="en-US" smtClean="0"/>
              <a:t>‹#›</a:t>
            </a:fld>
            <a:endParaRPr lang="en-US"/>
          </a:p>
        </p:txBody>
      </p:sp>
    </p:spTree>
    <p:extLst>
      <p:ext uri="{BB962C8B-B14F-4D97-AF65-F5344CB8AC3E}">
        <p14:creationId xmlns:p14="http://schemas.microsoft.com/office/powerpoint/2010/main" val="2762699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74FF1F-6A7A-45CD-877C-36134520E378}" type="datetime1">
              <a:rPr lang="en-US" smtClean="0"/>
              <a:t>31-Oct-20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IT-18041 &amp; IT-18040</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86F46B-BED8-47F8-A2FE-E666BD05EB01}" type="slidenum">
              <a:rPr lang="en-US" smtClean="0"/>
              <a:t>‹#›</a:t>
            </a:fld>
            <a:endParaRPr lang="en-US"/>
          </a:p>
        </p:txBody>
      </p:sp>
    </p:spTree>
    <p:extLst>
      <p:ext uri="{BB962C8B-B14F-4D97-AF65-F5344CB8AC3E}">
        <p14:creationId xmlns:p14="http://schemas.microsoft.com/office/powerpoint/2010/main" val="2381678959"/>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2.png"/><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2.xml"/><Relationship Id="rId7" Type="http://schemas.openxmlformats.org/officeDocument/2006/relationships/hyperlink" Target="https://www.sdxcentral.com/5g/definitions/5g-nr/" TargetMode="External"/><Relationship Id="rId2" Type="http://schemas.openxmlformats.org/officeDocument/2006/relationships/audio" Target="../media/media13.wav"/><Relationship Id="rId1" Type="http://schemas.microsoft.com/office/2007/relationships/media" Target="../media/media13.wav"/><Relationship Id="rId6" Type="http://schemas.openxmlformats.org/officeDocument/2006/relationships/hyperlink" Target="https://www.sdxcentral.com/5g/definitions/5g-network-infrastructure/" TargetMode="External"/><Relationship Id="rId5" Type="http://schemas.openxmlformats.org/officeDocument/2006/relationships/hyperlink" Target="https://www.sdxcentral.com/5g/" TargetMode="External"/><Relationship Id="rId4" Type="http://schemas.openxmlformats.org/officeDocument/2006/relationships/image" Target="../media/image13.PNG"/><Relationship Id="rId9"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wav"/><Relationship Id="rId1" Type="http://schemas.microsoft.com/office/2007/relationships/media" Target="../media/media14.wav"/><Relationship Id="rId5" Type="http://schemas.openxmlformats.org/officeDocument/2006/relationships/image" Target="../media/image2.png"/><Relationship Id="rId4" Type="http://schemas.openxmlformats.org/officeDocument/2006/relationships/image" Target="../media/image1.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wav"/><Relationship Id="rId1" Type="http://schemas.microsoft.com/office/2007/relationships/media" Target="../media/media15.wav"/><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wav"/><Relationship Id="rId1" Type="http://schemas.microsoft.com/office/2007/relationships/media" Target="../media/media16.wav"/><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wav"/><Relationship Id="rId1" Type="http://schemas.microsoft.com/office/2007/relationships/media" Target="../media/media17.wav"/><Relationship Id="rId5" Type="http://schemas.openxmlformats.org/officeDocument/2006/relationships/image" Target="../media/image2.png"/><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3.jpeg"/><Relationship Id="rId5" Type="http://schemas.openxmlformats.org/officeDocument/2006/relationships/image" Target="../media/image1.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2.pn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jpg"/><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2.png"/><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1.jp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2.pn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69158" y="774418"/>
            <a:ext cx="9144000" cy="2374710"/>
          </a:xfrm>
        </p:spPr>
        <p:txBody>
          <a:bodyPr>
            <a:noAutofit/>
          </a:bodyPr>
          <a:lstStyle/>
          <a:p>
            <a:r>
              <a:rPr lang="en-US" sz="4800" dirty="0" smtClean="0">
                <a:latin typeface="Algerian" panose="04020705040A02060702" pitchFamily="82" charset="0"/>
              </a:rPr>
              <a:t>Course Title : Computer  network.</a:t>
            </a:r>
            <a:br>
              <a:rPr lang="en-US" sz="4800" dirty="0" smtClean="0">
                <a:latin typeface="Algerian" panose="04020705040A02060702" pitchFamily="82" charset="0"/>
              </a:rPr>
            </a:br>
            <a:r>
              <a:rPr lang="en-US" sz="4800" dirty="0" smtClean="0">
                <a:latin typeface="Algerian" panose="04020705040A02060702" pitchFamily="82" charset="0"/>
              </a:rPr>
              <a:t>Course Code : ICT-3207</a:t>
            </a:r>
            <a:endParaRPr lang="en-US" sz="4800" dirty="0"/>
          </a:p>
        </p:txBody>
      </p:sp>
      <p:sp>
        <p:nvSpPr>
          <p:cNvPr id="3" name="Subtitle 2"/>
          <p:cNvSpPr>
            <a:spLocks noGrp="1"/>
          </p:cNvSpPr>
          <p:nvPr>
            <p:ph type="subTitle" idx="1"/>
          </p:nvPr>
        </p:nvSpPr>
        <p:spPr>
          <a:xfrm>
            <a:off x="1524000" y="3098042"/>
            <a:ext cx="9144000" cy="2866030"/>
          </a:xfrm>
        </p:spPr>
        <p:txBody>
          <a:bodyPr>
            <a:normAutofit fontScale="92500" lnSpcReduction="20000"/>
          </a:bodyPr>
          <a:lstStyle/>
          <a:p>
            <a:endParaRPr lang="en-US" dirty="0" smtClean="0">
              <a:latin typeface="Algerian" panose="04020705040A02060702" pitchFamily="82" charset="0"/>
            </a:endParaRPr>
          </a:p>
          <a:p>
            <a:r>
              <a:rPr lang="en-US" dirty="0" smtClean="0">
                <a:latin typeface="Algerian" panose="04020705040A02060702" pitchFamily="82" charset="0"/>
              </a:rPr>
              <a:t>Presenter by:</a:t>
            </a:r>
          </a:p>
          <a:p>
            <a:r>
              <a:rPr lang="en-US" dirty="0" smtClean="0">
                <a:latin typeface="Algerian" panose="04020705040A02060702" pitchFamily="82" charset="0"/>
              </a:rPr>
              <a:t>Abdullah al </a:t>
            </a:r>
            <a:r>
              <a:rPr lang="en-US" dirty="0" err="1" smtClean="0">
                <a:latin typeface="Algerian" panose="04020705040A02060702" pitchFamily="82" charset="0"/>
              </a:rPr>
              <a:t>mamun</a:t>
            </a:r>
            <a:r>
              <a:rPr lang="en-US" dirty="0" smtClean="0">
                <a:latin typeface="Algerian" panose="04020705040A02060702" pitchFamily="82" charset="0"/>
              </a:rPr>
              <a:t> &amp; Iqbal Hossen .</a:t>
            </a:r>
          </a:p>
          <a:p>
            <a:r>
              <a:rPr lang="en-US" dirty="0" smtClean="0">
                <a:latin typeface="Algerian" panose="04020705040A02060702" pitchFamily="82" charset="0"/>
              </a:rPr>
              <a:t>IT-18040 &amp; It-18041.</a:t>
            </a:r>
          </a:p>
          <a:p>
            <a:r>
              <a:rPr lang="en-US" dirty="0" smtClean="0">
                <a:latin typeface="Algerian" panose="04020705040A02060702" pitchFamily="82" charset="0"/>
              </a:rPr>
              <a:t>  DEPERTMENT OF ICT .</a:t>
            </a:r>
          </a:p>
          <a:p>
            <a:r>
              <a:rPr lang="en-US" dirty="0" smtClean="0">
                <a:latin typeface="Algerian" panose="04020705040A02060702" pitchFamily="82" charset="0"/>
              </a:rPr>
              <a:t>   3</a:t>
            </a:r>
            <a:r>
              <a:rPr lang="en-US" baseline="30000" dirty="0" smtClean="0">
                <a:latin typeface="Algerian" panose="04020705040A02060702" pitchFamily="82" charset="0"/>
              </a:rPr>
              <a:t>rd</a:t>
            </a:r>
            <a:r>
              <a:rPr lang="en-US" dirty="0" smtClean="0">
                <a:latin typeface="Algerian" panose="04020705040A02060702" pitchFamily="82" charset="0"/>
              </a:rPr>
              <a:t> YEAR 2</a:t>
            </a:r>
            <a:r>
              <a:rPr lang="en-US" baseline="30000" dirty="0" smtClean="0">
                <a:latin typeface="Algerian" panose="04020705040A02060702" pitchFamily="82" charset="0"/>
              </a:rPr>
              <a:t>ND</a:t>
            </a:r>
            <a:r>
              <a:rPr lang="en-US" dirty="0" smtClean="0">
                <a:latin typeface="Algerian" panose="04020705040A02060702" pitchFamily="82" charset="0"/>
              </a:rPr>
              <a:t> SEMRSTER .</a:t>
            </a:r>
          </a:p>
          <a:p>
            <a:r>
              <a:rPr lang="en-US" dirty="0" err="1" smtClean="0">
                <a:latin typeface="Algerian" panose="04020705040A02060702" pitchFamily="82" charset="0"/>
              </a:rPr>
              <a:t>Mawlana</a:t>
            </a:r>
            <a:r>
              <a:rPr lang="en-US" dirty="0" smtClean="0">
                <a:latin typeface="Algerian" panose="04020705040A02060702" pitchFamily="82" charset="0"/>
              </a:rPr>
              <a:t>  </a:t>
            </a:r>
            <a:r>
              <a:rPr lang="en-US" dirty="0" err="1" smtClean="0">
                <a:latin typeface="Algerian" panose="04020705040A02060702" pitchFamily="82" charset="0"/>
              </a:rPr>
              <a:t>Bhashani</a:t>
            </a:r>
            <a:r>
              <a:rPr lang="en-US" dirty="0" smtClean="0">
                <a:latin typeface="Algerian" panose="04020705040A02060702" pitchFamily="82" charset="0"/>
              </a:rPr>
              <a:t>  Science   and  Technology University ,Santosh-1902, </a:t>
            </a:r>
            <a:r>
              <a:rPr lang="en-US" dirty="0" err="1" smtClean="0">
                <a:latin typeface="Algerian" panose="04020705040A02060702" pitchFamily="82" charset="0"/>
              </a:rPr>
              <a:t>Tangail</a:t>
            </a:r>
            <a:r>
              <a:rPr lang="en-US" dirty="0" smtClean="0">
                <a:latin typeface="Algerian" panose="04020705040A02060702" pitchFamily="82" charset="0"/>
              </a:rPr>
              <a:t> .</a:t>
            </a:r>
          </a:p>
          <a:p>
            <a:endParaRPr lang="en-US" dirty="0"/>
          </a:p>
        </p:txBody>
      </p:sp>
      <p:sp>
        <p:nvSpPr>
          <p:cNvPr id="4" name="Date Placeholder 3"/>
          <p:cNvSpPr>
            <a:spLocks noGrp="1"/>
          </p:cNvSpPr>
          <p:nvPr>
            <p:ph type="dt" sz="half" idx="10"/>
          </p:nvPr>
        </p:nvSpPr>
        <p:spPr/>
        <p:txBody>
          <a:bodyPr/>
          <a:lstStyle/>
          <a:p>
            <a:fld id="{6886651D-49B9-4BB9-A5E3-4F001CE1C092}" type="datetime1">
              <a:rPr lang="en-US" sz="1600" b="1" smtClean="0">
                <a:solidFill>
                  <a:srgbClr val="FF0000"/>
                </a:solidFill>
              </a:rPr>
              <a:t>31-Oct-20</a:t>
            </a:fld>
            <a:endParaRPr lang="en-US" sz="1600" b="1" dirty="0">
              <a:solidFill>
                <a:srgbClr val="FF0000"/>
              </a:solidFill>
            </a:endParaRPr>
          </a:p>
        </p:txBody>
      </p:sp>
      <p:sp>
        <p:nvSpPr>
          <p:cNvPr id="5" name="Footer Placeholder 4"/>
          <p:cNvSpPr>
            <a:spLocks noGrp="1"/>
          </p:cNvSpPr>
          <p:nvPr>
            <p:ph type="ftr" sz="quarter" idx="11"/>
          </p:nvPr>
        </p:nvSpPr>
        <p:spPr/>
        <p:txBody>
          <a:bodyPr/>
          <a:lstStyle/>
          <a:p>
            <a:r>
              <a:rPr lang="en-US" sz="1600" dirty="0" smtClean="0">
                <a:solidFill>
                  <a:srgbClr val="FF0000"/>
                </a:solidFill>
              </a:rPr>
              <a:t>IT-18040 &amp; IT-18041</a:t>
            </a:r>
            <a:endParaRPr lang="en-US" sz="1600" b="1" dirty="0">
              <a:solidFill>
                <a:srgbClr val="FF0000"/>
              </a:solidFill>
            </a:endParaRPr>
          </a:p>
        </p:txBody>
      </p:sp>
      <p:sp>
        <p:nvSpPr>
          <p:cNvPr id="6" name="Slide Number Placeholder 5"/>
          <p:cNvSpPr>
            <a:spLocks noGrp="1"/>
          </p:cNvSpPr>
          <p:nvPr>
            <p:ph type="sldNum" sz="quarter" idx="12"/>
          </p:nvPr>
        </p:nvSpPr>
        <p:spPr/>
        <p:txBody>
          <a:bodyPr/>
          <a:lstStyle/>
          <a:p>
            <a:fld id="{C586F46B-BED8-47F8-A2FE-E666BD05EB01}" type="slidenum">
              <a:rPr lang="en-US" sz="1600" smtClean="0">
                <a:solidFill>
                  <a:srgbClr val="FF0000"/>
                </a:solidFill>
              </a:rPr>
              <a:t>1</a:t>
            </a:fld>
            <a:endParaRPr lang="en-US" dirty="0">
              <a:solidFill>
                <a:srgbClr val="FF0000"/>
              </a:solidFill>
            </a:endParaRPr>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08776" y="1"/>
            <a:ext cx="1592793" cy="1371600"/>
          </a:xfrm>
          <a:prstGeom prst="rect">
            <a:avLst/>
          </a:prstGeom>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68023743"/>
      </p:ext>
    </p:extLst>
  </p:cSld>
  <p:clrMapOvr>
    <a:masterClrMapping/>
  </p:clrMapOvr>
  <mc:AlternateContent xmlns:mc="http://schemas.openxmlformats.org/markup-compatibility/2006">
    <mc:Choice xmlns:p14="http://schemas.microsoft.com/office/powerpoint/2010/main" Requires="p14">
      <p:transition spd="slow" p14:dur="2000" advTm="20150"/>
    </mc:Choice>
    <mc:Fallback>
      <p:transition spd="slow" advTm="201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8380" y="378823"/>
            <a:ext cx="11523620" cy="2704011"/>
          </a:xfrm>
        </p:spPr>
        <p:txBody>
          <a:bodyPr>
            <a:normAutofit/>
          </a:bodyPr>
          <a:lstStyle/>
          <a:p>
            <a:r>
              <a:rPr lang="en-US" sz="3600" dirty="0" smtClean="0"/>
              <a:t>How does 5G Work</a:t>
            </a:r>
            <a:br>
              <a:rPr lang="en-US" sz="3600" dirty="0" smtClean="0"/>
            </a:br>
            <a:r>
              <a:rPr lang="en-US" dirty="0" smtClean="0"/>
              <a:t/>
            </a:r>
            <a:br>
              <a:rPr lang="en-US" dirty="0" smtClean="0"/>
            </a:br>
            <a:r>
              <a:rPr lang="en-US" dirty="0" smtClean="0"/>
              <a:t/>
            </a:r>
            <a:br>
              <a:rPr lang="en-US" dirty="0" smtClean="0"/>
            </a:br>
            <a:r>
              <a:rPr lang="en-US" dirty="0" smtClean="0"/>
              <a:t>.</a:t>
            </a:r>
            <a:endParaRPr lang="en-US" dirty="0"/>
          </a:p>
        </p:txBody>
      </p:sp>
      <p:pic>
        <p:nvPicPr>
          <p:cNvPr id="8" name="Content Placeholder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18457" y="1724297"/>
            <a:ext cx="9170126" cy="4598126"/>
          </a:xfrm>
        </p:spPr>
      </p:pic>
      <p:sp>
        <p:nvSpPr>
          <p:cNvPr id="4" name="Date Placeholder 3"/>
          <p:cNvSpPr>
            <a:spLocks noGrp="1"/>
          </p:cNvSpPr>
          <p:nvPr>
            <p:ph type="dt" sz="half" idx="10"/>
          </p:nvPr>
        </p:nvSpPr>
        <p:spPr/>
        <p:txBody>
          <a:bodyPr/>
          <a:lstStyle/>
          <a:p>
            <a:fld id="{9BB8DB18-0911-4A8C-9B8B-896B9BD96B9B}" type="datetime1">
              <a:rPr lang="en-US" smtClean="0"/>
              <a:t>31-Oct-20</a:t>
            </a:fld>
            <a:endParaRPr lang="en-US"/>
          </a:p>
        </p:txBody>
      </p:sp>
      <p:sp>
        <p:nvSpPr>
          <p:cNvPr id="5" name="Footer Placeholder 4"/>
          <p:cNvSpPr>
            <a:spLocks noGrp="1"/>
          </p:cNvSpPr>
          <p:nvPr>
            <p:ph type="ftr" sz="quarter" idx="11"/>
          </p:nvPr>
        </p:nvSpPr>
        <p:spPr/>
        <p:txBody>
          <a:bodyPr/>
          <a:lstStyle/>
          <a:p>
            <a:r>
              <a:rPr lang="en-US" dirty="0" smtClean="0"/>
              <a:t>IT-18040 &amp; IT-18041</a:t>
            </a:r>
            <a:endParaRPr lang="en-US" dirty="0"/>
          </a:p>
        </p:txBody>
      </p:sp>
      <p:sp>
        <p:nvSpPr>
          <p:cNvPr id="6" name="Slide Number Placeholder 5"/>
          <p:cNvSpPr>
            <a:spLocks noGrp="1"/>
          </p:cNvSpPr>
          <p:nvPr>
            <p:ph type="sldNum" sz="quarter" idx="12"/>
          </p:nvPr>
        </p:nvSpPr>
        <p:spPr/>
        <p:txBody>
          <a:bodyPr/>
          <a:lstStyle/>
          <a:p>
            <a:fld id="{C586F46B-BED8-47F8-A2FE-E666BD05EB01}" type="slidenum">
              <a:rPr lang="en-US" smtClean="0"/>
              <a:t>10</a:t>
            </a:fld>
            <a:endParaRPr lang="en-US"/>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20549" y="0"/>
            <a:ext cx="1271450" cy="1358537"/>
          </a:xfrm>
          <a:prstGeom prst="rect">
            <a:avLst/>
          </a:prstGeom>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05401912"/>
      </p:ext>
    </p:extLst>
  </p:cSld>
  <p:clrMapOvr>
    <a:masterClrMapping/>
  </p:clrMapOvr>
  <mc:AlternateContent xmlns:mc="http://schemas.openxmlformats.org/markup-compatibility/2006">
    <mc:Choice xmlns:p14="http://schemas.microsoft.com/office/powerpoint/2010/main" Requires="p14">
      <p:transition spd="slow" p14:dur="2000" advTm="26455"/>
    </mc:Choice>
    <mc:Fallback>
      <p:transition spd="slow" advTm="264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635" y="509451"/>
            <a:ext cx="10265228" cy="2526711"/>
          </a:xfrm>
        </p:spPr>
        <p:txBody>
          <a:bodyPr>
            <a:normAutofit/>
          </a:bodyPr>
          <a:lstStyle/>
          <a:p>
            <a:r>
              <a:rPr lang="en-US" sz="2400" dirty="0" smtClean="0"/>
              <a:t>1) 5G </a:t>
            </a:r>
            <a:r>
              <a:rPr lang="en-US" sz="2400" dirty="0"/>
              <a:t>architectures will be software-defined platforms, in which networking functionality is managed through software rather than hardware. Advancements in virtualization, cloud-based technologies, and IT and business process automation enable 5G architecture to be agile and flexible and to provide anytime, anywhere user </a:t>
            </a:r>
            <a:r>
              <a:rPr lang="en-US" sz="2400" dirty="0" smtClean="0"/>
              <a:t>access</a:t>
            </a:r>
            <a:endParaRPr lang="en-US" sz="2400" dirty="0"/>
          </a:p>
        </p:txBody>
      </p:sp>
      <p:sp>
        <p:nvSpPr>
          <p:cNvPr id="3" name="Content Placeholder 2"/>
          <p:cNvSpPr>
            <a:spLocks noGrp="1"/>
          </p:cNvSpPr>
          <p:nvPr>
            <p:ph idx="1"/>
          </p:nvPr>
        </p:nvSpPr>
        <p:spPr>
          <a:xfrm>
            <a:off x="838200" y="3278777"/>
            <a:ext cx="10750732" cy="2898186"/>
          </a:xfrm>
        </p:spPr>
        <p:txBody>
          <a:bodyPr>
            <a:normAutofit/>
          </a:bodyPr>
          <a:lstStyle/>
          <a:p>
            <a:pPr marL="0" indent="0">
              <a:buNone/>
            </a:pPr>
            <a:r>
              <a:rPr lang="en-US" sz="2600" dirty="0" smtClean="0">
                <a:latin typeface="+mj-lt"/>
              </a:rPr>
              <a:t>2) 5G </a:t>
            </a:r>
            <a:r>
              <a:rPr lang="en-US" sz="2600" dirty="0">
                <a:latin typeface="+mj-lt"/>
              </a:rPr>
              <a:t>technology will introduce advances throughout network architecture. 5G New Radio, the global standard for a more capable 5G wireless air interface, will cover spectrums not used in 4G. New antennas will incorporate technology known as massive MIMO (multiple input, multiple output), which enables multiple transmitters and receivers to transfer more data at the same </a:t>
            </a:r>
            <a:r>
              <a:rPr lang="en-US" sz="2600" dirty="0" smtClean="0">
                <a:latin typeface="+mj-lt"/>
              </a:rPr>
              <a:t>time</a:t>
            </a:r>
            <a:endParaRPr lang="en-US" dirty="0"/>
          </a:p>
          <a:p>
            <a:endParaRPr lang="en-US" dirty="0"/>
          </a:p>
        </p:txBody>
      </p:sp>
      <p:sp>
        <p:nvSpPr>
          <p:cNvPr id="4" name="Date Placeholder 3"/>
          <p:cNvSpPr>
            <a:spLocks noGrp="1"/>
          </p:cNvSpPr>
          <p:nvPr>
            <p:ph type="dt" sz="half" idx="10"/>
          </p:nvPr>
        </p:nvSpPr>
        <p:spPr/>
        <p:txBody>
          <a:bodyPr/>
          <a:lstStyle/>
          <a:p>
            <a:fld id="{9BB8DB18-0911-4A8C-9B8B-896B9BD96B9B}" type="datetime1">
              <a:rPr lang="en-US" smtClean="0"/>
              <a:t>31-Oct-20</a:t>
            </a:fld>
            <a:endParaRPr lang="en-US" dirty="0"/>
          </a:p>
        </p:txBody>
      </p:sp>
      <p:sp>
        <p:nvSpPr>
          <p:cNvPr id="5" name="Footer Placeholder 4"/>
          <p:cNvSpPr>
            <a:spLocks noGrp="1"/>
          </p:cNvSpPr>
          <p:nvPr>
            <p:ph type="ftr" sz="quarter" idx="11"/>
          </p:nvPr>
        </p:nvSpPr>
        <p:spPr/>
        <p:txBody>
          <a:bodyPr/>
          <a:lstStyle/>
          <a:p>
            <a:r>
              <a:rPr lang="en-US" dirty="0" smtClean="0"/>
              <a:t>IT-18040 &amp; IT-18041</a:t>
            </a:r>
            <a:endParaRPr lang="en-US" dirty="0"/>
          </a:p>
        </p:txBody>
      </p:sp>
      <p:sp>
        <p:nvSpPr>
          <p:cNvPr id="6" name="Slide Number Placeholder 5"/>
          <p:cNvSpPr>
            <a:spLocks noGrp="1"/>
          </p:cNvSpPr>
          <p:nvPr>
            <p:ph type="sldNum" sz="quarter" idx="12"/>
          </p:nvPr>
        </p:nvSpPr>
        <p:spPr/>
        <p:txBody>
          <a:bodyPr/>
          <a:lstStyle/>
          <a:p>
            <a:fld id="{C586F46B-BED8-47F8-A2FE-E666BD05EB01}" type="slidenum">
              <a:rPr lang="en-US" smtClean="0"/>
              <a:t>11</a:t>
            </a:fld>
            <a:endParaRPr lang="en-US"/>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985863" y="0"/>
            <a:ext cx="1206138" cy="1149531"/>
          </a:xfrm>
          <a:prstGeom prst="rect">
            <a:avLst/>
          </a:prstGeom>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02200104"/>
      </p:ext>
    </p:extLst>
  </p:cSld>
  <p:clrMapOvr>
    <a:masterClrMapping/>
  </p:clrMapOvr>
  <mc:AlternateContent xmlns:mc="http://schemas.openxmlformats.org/markup-compatibility/2006">
    <mc:Choice xmlns:p14="http://schemas.microsoft.com/office/powerpoint/2010/main" Requires="p14">
      <p:transition spd="slow" p14:dur="2000" advTm="55624"/>
    </mc:Choice>
    <mc:Fallback>
      <p:transition spd="slow" advTm="55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968" y="444137"/>
            <a:ext cx="10515600" cy="1005841"/>
          </a:xfrm>
        </p:spPr>
        <p:txBody>
          <a:bodyPr>
            <a:normAutofit fontScale="90000"/>
          </a:bodyPr>
          <a:lstStyle/>
          <a:p>
            <a:r>
              <a:rPr lang="en-US" sz="3200" b="1" cap="all" dirty="0"/>
              <a:t>BETTER CONNECTION - ALWAYS CONNECTED</a:t>
            </a:r>
            <a:r>
              <a:rPr lang="en-US" b="1" cap="all" dirty="0"/>
              <a:t/>
            </a:r>
            <a:br>
              <a:rPr lang="en-US" b="1" cap="all" dirty="0"/>
            </a:br>
            <a:endParaRPr lang="en-US" dirty="0"/>
          </a:p>
        </p:txBody>
      </p:sp>
      <p:sp>
        <p:nvSpPr>
          <p:cNvPr id="3" name="Content Placeholder 2"/>
          <p:cNvSpPr>
            <a:spLocks noGrp="1"/>
          </p:cNvSpPr>
          <p:nvPr>
            <p:ph idx="1"/>
          </p:nvPr>
        </p:nvSpPr>
        <p:spPr>
          <a:xfrm>
            <a:off x="864325" y="1005840"/>
            <a:ext cx="10173789" cy="5340941"/>
          </a:xfrm>
        </p:spPr>
        <p:txBody>
          <a:bodyPr>
            <a:normAutofit/>
          </a:bodyPr>
          <a:lstStyle/>
          <a:p>
            <a:pPr marL="0" indent="0">
              <a:buNone/>
            </a:pPr>
            <a:r>
              <a:rPr lang="en-US" sz="2400" dirty="0"/>
              <a:t>5G networks are designed to work in conjunction with 4G networks using a range of macro cells, small cells and dedicated in-building systems.  Small cells are mini base stations designed for very </a:t>
            </a:r>
            <a:r>
              <a:rPr lang="en-US" sz="2400" dirty="0" err="1"/>
              <a:t>localised</a:t>
            </a:r>
            <a:r>
              <a:rPr lang="en-US" sz="2400" dirty="0"/>
              <a:t> coverage typically from 10 </a:t>
            </a:r>
            <a:r>
              <a:rPr lang="en-US" sz="2400" dirty="0" err="1"/>
              <a:t>metres</a:t>
            </a:r>
            <a:r>
              <a:rPr lang="en-US" sz="2400" dirty="0"/>
              <a:t> to a few hundred </a:t>
            </a:r>
            <a:r>
              <a:rPr lang="en-US" sz="2400" dirty="0" err="1"/>
              <a:t>metres</a:t>
            </a:r>
            <a:r>
              <a:rPr lang="en-US" sz="2400" dirty="0"/>
              <a:t> providing in-fill for a larger macro network.  Small cells are essential for the 5G networks as the </a:t>
            </a:r>
            <a:r>
              <a:rPr lang="en-US" sz="2400" dirty="0" err="1"/>
              <a:t>mmWave</a:t>
            </a:r>
            <a:r>
              <a:rPr lang="en-US" sz="2400" dirty="0"/>
              <a:t> frequencies have a very short connection range</a:t>
            </a:r>
            <a:r>
              <a:rPr lang="en-US" sz="2400" dirty="0" smtClean="0"/>
              <a:t>.</a:t>
            </a:r>
          </a:p>
          <a:p>
            <a:pPr marL="0" indent="0">
              <a:buNone/>
            </a:pPr>
            <a:endParaRPr lang="en-US" dirty="0"/>
          </a:p>
          <a:p>
            <a:pPr marL="0" indent="0">
              <a:buNone/>
            </a:pPr>
            <a:endParaRPr lang="en-US" dirty="0"/>
          </a:p>
        </p:txBody>
      </p:sp>
      <p:sp>
        <p:nvSpPr>
          <p:cNvPr id="4" name="Date Placeholder 3"/>
          <p:cNvSpPr>
            <a:spLocks noGrp="1"/>
          </p:cNvSpPr>
          <p:nvPr>
            <p:ph type="dt" sz="half" idx="10"/>
          </p:nvPr>
        </p:nvSpPr>
        <p:spPr/>
        <p:txBody>
          <a:bodyPr/>
          <a:lstStyle/>
          <a:p>
            <a:fld id="{9BB8DB18-0911-4A8C-9B8B-896B9BD96B9B}" type="datetime1">
              <a:rPr lang="en-US" smtClean="0"/>
              <a:t>31-Oct-20</a:t>
            </a:fld>
            <a:endParaRPr lang="en-US"/>
          </a:p>
        </p:txBody>
      </p:sp>
      <p:sp>
        <p:nvSpPr>
          <p:cNvPr id="5" name="Footer Placeholder 4"/>
          <p:cNvSpPr>
            <a:spLocks noGrp="1"/>
          </p:cNvSpPr>
          <p:nvPr>
            <p:ph type="ftr" sz="quarter" idx="11"/>
          </p:nvPr>
        </p:nvSpPr>
        <p:spPr/>
        <p:txBody>
          <a:bodyPr/>
          <a:lstStyle/>
          <a:p>
            <a:r>
              <a:rPr lang="en-US" dirty="0" smtClean="0"/>
              <a:t>IT-18040 &amp; IT-18041</a:t>
            </a:r>
            <a:endParaRPr lang="en-US" dirty="0"/>
          </a:p>
        </p:txBody>
      </p:sp>
      <p:sp>
        <p:nvSpPr>
          <p:cNvPr id="6" name="Slide Number Placeholder 5"/>
          <p:cNvSpPr>
            <a:spLocks noGrp="1"/>
          </p:cNvSpPr>
          <p:nvPr>
            <p:ph type="sldNum" sz="quarter" idx="12"/>
          </p:nvPr>
        </p:nvSpPr>
        <p:spPr/>
        <p:txBody>
          <a:bodyPr/>
          <a:lstStyle/>
          <a:p>
            <a:fld id="{C586F46B-BED8-47F8-A2FE-E666BD05EB01}" type="slidenum">
              <a:rPr lang="en-US" smtClean="0"/>
              <a:t>12</a:t>
            </a:fld>
            <a:endParaRPr lang="en-US"/>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7100" y="3346672"/>
            <a:ext cx="7316221" cy="2962688"/>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77303" y="0"/>
            <a:ext cx="1018903" cy="1293223"/>
          </a:xfrm>
          <a:prstGeom prst="rect">
            <a:avLst/>
          </a:prstGeo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06973784"/>
      </p:ext>
    </p:extLst>
  </p:cSld>
  <p:clrMapOvr>
    <a:masterClrMapping/>
  </p:clrMapOvr>
  <mc:AlternateContent xmlns:mc="http://schemas.openxmlformats.org/markup-compatibility/2006">
    <mc:Choice xmlns:p14="http://schemas.microsoft.com/office/powerpoint/2010/main" Requires="p14">
      <p:transition spd="slow" p14:dur="2000" advTm="49735"/>
    </mc:Choice>
    <mc:Fallback>
      <p:transition spd="slow" advTm="49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252" y="417376"/>
            <a:ext cx="10515600" cy="2077629"/>
          </a:xfrm>
        </p:spPr>
        <p:txBody>
          <a:bodyPr>
            <a:normAutofit/>
          </a:bodyPr>
          <a:lstStyle/>
          <a:p>
            <a:r>
              <a:rPr lang="en-US" b="1" dirty="0"/>
              <a:t>5G </a:t>
            </a:r>
            <a:r>
              <a:rPr lang="en-US" b="1" dirty="0" smtClean="0"/>
              <a:t>Spectrum</a:t>
            </a:r>
            <a:br>
              <a:rPr lang="en-US" b="1" dirty="0" smtClean="0"/>
            </a:br>
            <a:r>
              <a:rPr lang="en-US" sz="2200" b="1" dirty="0" smtClean="0"/>
              <a:t/>
            </a:r>
            <a:br>
              <a:rPr lang="en-US" sz="2200" b="1" dirty="0" smtClean="0"/>
            </a:br>
            <a:r>
              <a:rPr lang="en-US" sz="2200" dirty="0"/>
              <a:t>The </a:t>
            </a:r>
            <a:r>
              <a:rPr lang="en-US" sz="2200" dirty="0" smtClean="0"/>
              <a:t>5G</a:t>
            </a:r>
            <a:r>
              <a:rPr lang="en-US" sz="2200" dirty="0"/>
              <a:t> spectrum is a range of radio frequencies in the sub-6 GHz range and the millimeter-wave (</a:t>
            </a:r>
            <a:r>
              <a:rPr lang="en-US" sz="2200" dirty="0" err="1"/>
              <a:t>mmWave</a:t>
            </a:r>
            <a:r>
              <a:rPr lang="en-US" sz="2200" dirty="0"/>
              <a:t>) frequency range that is 24.25 GHz and above.</a:t>
            </a:r>
            <a:r>
              <a:rPr lang="en-US" sz="2200" b="1" dirty="0"/>
              <a:t/>
            </a:r>
            <a:br>
              <a:rPr lang="en-US" sz="2200" b="1" dirty="0"/>
            </a:br>
            <a:endParaRPr lang="en-US" sz="2200" dirty="0"/>
          </a:p>
        </p:txBody>
      </p:sp>
      <p:pic>
        <p:nvPicPr>
          <p:cNvPr id="7" name="Content Placeholder 6"/>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881474" y="2523055"/>
            <a:ext cx="4829849" cy="3747115"/>
          </a:xfrm>
        </p:spPr>
      </p:pic>
      <p:sp>
        <p:nvSpPr>
          <p:cNvPr id="4" name="Date Placeholder 3"/>
          <p:cNvSpPr>
            <a:spLocks noGrp="1"/>
          </p:cNvSpPr>
          <p:nvPr>
            <p:ph type="dt" sz="half" idx="10"/>
          </p:nvPr>
        </p:nvSpPr>
        <p:spPr/>
        <p:txBody>
          <a:bodyPr/>
          <a:lstStyle/>
          <a:p>
            <a:fld id="{9BB8DB18-0911-4A8C-9B8B-896B9BD96B9B}" type="datetime1">
              <a:rPr lang="en-US" smtClean="0"/>
              <a:t>31-Oct-20</a:t>
            </a:fld>
            <a:endParaRPr lang="en-US"/>
          </a:p>
        </p:txBody>
      </p:sp>
      <p:sp>
        <p:nvSpPr>
          <p:cNvPr id="5" name="Footer Placeholder 4"/>
          <p:cNvSpPr>
            <a:spLocks noGrp="1"/>
          </p:cNvSpPr>
          <p:nvPr>
            <p:ph type="ftr" sz="quarter" idx="11"/>
          </p:nvPr>
        </p:nvSpPr>
        <p:spPr/>
        <p:txBody>
          <a:bodyPr/>
          <a:lstStyle/>
          <a:p>
            <a:r>
              <a:rPr lang="en-US" dirty="0" smtClean="0"/>
              <a:t>IT-18040 &amp; IT-18041</a:t>
            </a:r>
            <a:endParaRPr lang="en-US" dirty="0"/>
          </a:p>
        </p:txBody>
      </p:sp>
      <p:sp>
        <p:nvSpPr>
          <p:cNvPr id="6" name="Slide Number Placeholder 5"/>
          <p:cNvSpPr>
            <a:spLocks noGrp="1"/>
          </p:cNvSpPr>
          <p:nvPr>
            <p:ph type="sldNum" sz="quarter" idx="12"/>
          </p:nvPr>
        </p:nvSpPr>
        <p:spPr/>
        <p:txBody>
          <a:bodyPr/>
          <a:lstStyle/>
          <a:p>
            <a:fld id="{C586F46B-BED8-47F8-A2FE-E666BD05EB01}" type="slidenum">
              <a:rPr lang="en-US" smtClean="0"/>
              <a:t>13</a:t>
            </a:fld>
            <a:endParaRPr lang="en-US"/>
          </a:p>
        </p:txBody>
      </p:sp>
      <p:sp>
        <p:nvSpPr>
          <p:cNvPr id="3" name="Rectangle 2"/>
          <p:cNvSpPr/>
          <p:nvPr/>
        </p:nvSpPr>
        <p:spPr>
          <a:xfrm>
            <a:off x="235132" y="2285221"/>
            <a:ext cx="6096000" cy="3170099"/>
          </a:xfrm>
          <a:prstGeom prst="rect">
            <a:avLst/>
          </a:prstGeom>
        </p:spPr>
        <p:txBody>
          <a:bodyPr>
            <a:spAutoFit/>
          </a:bodyPr>
          <a:lstStyle/>
          <a:p>
            <a:r>
              <a:rPr lang="en-US" sz="2000" dirty="0"/>
              <a:t>The </a:t>
            </a:r>
            <a:r>
              <a:rPr lang="en-US" sz="2000" dirty="0">
                <a:hlinkClick r:id="rId5" tooltip="5G"/>
              </a:rPr>
              <a:t>5G</a:t>
            </a:r>
            <a:r>
              <a:rPr lang="en-US" sz="2000" dirty="0"/>
              <a:t> spectrum refers to the radio frequencies that carry data from user equipment (UE) to cellular base stations to the data’s endpoint. LTE networks use frequencies in the sub-6 GHz range and will be sharing the space with 5G traffic. The lower frequency bands will be used for less-densely populated areas because data can travel further, though slower, on these frequencies.</a:t>
            </a:r>
          </a:p>
          <a:p>
            <a:r>
              <a:rPr lang="en-US" sz="2000" dirty="0"/>
              <a:t>In order to utilize the newly-available </a:t>
            </a:r>
            <a:r>
              <a:rPr lang="en-US" sz="2000" dirty="0" err="1"/>
              <a:t>mmWave</a:t>
            </a:r>
            <a:r>
              <a:rPr lang="en-US" sz="2000" dirty="0"/>
              <a:t> spectrum, </a:t>
            </a:r>
            <a:r>
              <a:rPr lang="en-US" sz="2000" dirty="0">
                <a:hlinkClick r:id="rId6" tooltip="What Is 5G Network Infrastructure? Definition"/>
              </a:rPr>
              <a:t>5G networks</a:t>
            </a:r>
            <a:r>
              <a:rPr lang="en-US" sz="2000" dirty="0"/>
              <a:t> will have to use the </a:t>
            </a:r>
            <a:r>
              <a:rPr lang="en-US" sz="2000" dirty="0">
                <a:hlinkClick r:id="rId7" tooltip="What Is 5G NR?"/>
              </a:rPr>
              <a:t>5G New Radio</a:t>
            </a:r>
            <a:r>
              <a:rPr lang="en-US" sz="2000" dirty="0"/>
              <a:t> technology being standardized by the 3GPP.</a:t>
            </a:r>
          </a:p>
        </p:txBody>
      </p:sp>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116490" y="-3229"/>
            <a:ext cx="1075509" cy="1440144"/>
          </a:xfrm>
          <a:prstGeom prst="rect">
            <a:avLst/>
          </a:prstGeo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79815089"/>
      </p:ext>
    </p:extLst>
  </p:cSld>
  <p:clrMapOvr>
    <a:masterClrMapping/>
  </p:clrMapOvr>
  <mc:AlternateContent xmlns:mc="http://schemas.openxmlformats.org/markup-compatibility/2006">
    <mc:Choice xmlns:p14="http://schemas.microsoft.com/office/powerpoint/2010/main" Requires="p14">
      <p:transition spd="slow" p14:dur="2000" advTm="55753"/>
    </mc:Choice>
    <mc:Fallback>
      <p:transition spd="slow" advTm="55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314" y="260623"/>
            <a:ext cx="10515600" cy="1084852"/>
          </a:xfrm>
        </p:spPr>
        <p:txBody>
          <a:bodyPr>
            <a:normAutofit fontScale="90000"/>
          </a:bodyPr>
          <a:lstStyle/>
          <a:p>
            <a:r>
              <a:rPr lang="en-US" dirty="0"/>
              <a:t>Important Advantages</a:t>
            </a:r>
            <a:br>
              <a:rPr lang="en-US" dirty="0"/>
            </a:br>
            <a:endParaRPr lang="en-US" dirty="0"/>
          </a:p>
        </p:txBody>
      </p:sp>
      <p:sp>
        <p:nvSpPr>
          <p:cNvPr id="3" name="Content Placeholder 2"/>
          <p:cNvSpPr>
            <a:spLocks noGrp="1"/>
          </p:cNvSpPr>
          <p:nvPr>
            <p:ph idx="1"/>
          </p:nvPr>
        </p:nvSpPr>
        <p:spPr>
          <a:xfrm>
            <a:off x="222069" y="1185544"/>
            <a:ext cx="11027228" cy="4967061"/>
          </a:xfrm>
        </p:spPr>
        <p:txBody>
          <a:bodyPr>
            <a:normAutofit lnSpcReduction="10000"/>
          </a:bodyPr>
          <a:lstStyle/>
          <a:p>
            <a:r>
              <a:rPr lang="en-US" dirty="0"/>
              <a:t>High resolution and bi-directional large bandwidth shaping.</a:t>
            </a:r>
          </a:p>
          <a:p>
            <a:r>
              <a:rPr lang="en-US" dirty="0"/>
              <a:t>Technology to gather all networks on one platform.</a:t>
            </a:r>
          </a:p>
          <a:p>
            <a:r>
              <a:rPr lang="en-US" dirty="0"/>
              <a:t>More effective and efficient.</a:t>
            </a:r>
          </a:p>
          <a:p>
            <a:r>
              <a:rPr lang="en-US" dirty="0"/>
              <a:t>Technology to facilitate subscriber supervision tools for the quick action.</a:t>
            </a:r>
          </a:p>
          <a:p>
            <a:r>
              <a:rPr lang="en-US" dirty="0"/>
              <a:t>Most likely, will provide a huge broadcasting data (in Gigabit), which will support more than 60,000 connections.</a:t>
            </a:r>
          </a:p>
          <a:p>
            <a:r>
              <a:rPr lang="en-US" dirty="0"/>
              <a:t>Easily manageable with the previous generations.</a:t>
            </a:r>
          </a:p>
          <a:p>
            <a:r>
              <a:rPr lang="en-US" dirty="0"/>
              <a:t>Technological sound to support heterogeneous services (including private network).</a:t>
            </a:r>
          </a:p>
          <a:p>
            <a:r>
              <a:rPr lang="en-US" dirty="0"/>
              <a:t>Possible to provide uniform, uninterrupted, and consistent connectivity across the world.</a:t>
            </a:r>
          </a:p>
          <a:p>
            <a:endParaRPr lang="en-US" dirty="0"/>
          </a:p>
        </p:txBody>
      </p:sp>
      <p:sp>
        <p:nvSpPr>
          <p:cNvPr id="4" name="Date Placeholder 3"/>
          <p:cNvSpPr>
            <a:spLocks noGrp="1"/>
          </p:cNvSpPr>
          <p:nvPr>
            <p:ph type="dt" sz="half" idx="10"/>
          </p:nvPr>
        </p:nvSpPr>
        <p:spPr/>
        <p:txBody>
          <a:bodyPr/>
          <a:lstStyle/>
          <a:p>
            <a:fld id="{9BB8DB18-0911-4A8C-9B8B-896B9BD96B9B}" type="datetime1">
              <a:rPr lang="en-US" smtClean="0"/>
              <a:t>31-Oct-20</a:t>
            </a:fld>
            <a:endParaRPr lang="en-US"/>
          </a:p>
        </p:txBody>
      </p:sp>
      <p:sp>
        <p:nvSpPr>
          <p:cNvPr id="5" name="Footer Placeholder 4"/>
          <p:cNvSpPr>
            <a:spLocks noGrp="1"/>
          </p:cNvSpPr>
          <p:nvPr>
            <p:ph type="ftr" sz="quarter" idx="11"/>
          </p:nvPr>
        </p:nvSpPr>
        <p:spPr/>
        <p:txBody>
          <a:bodyPr/>
          <a:lstStyle/>
          <a:p>
            <a:r>
              <a:rPr lang="en-US" smtClean="0"/>
              <a:t>IT-18041 &amp; IT-18040</a:t>
            </a:r>
            <a:endParaRPr lang="en-US"/>
          </a:p>
        </p:txBody>
      </p:sp>
      <p:sp>
        <p:nvSpPr>
          <p:cNvPr id="6" name="Slide Number Placeholder 5"/>
          <p:cNvSpPr>
            <a:spLocks noGrp="1"/>
          </p:cNvSpPr>
          <p:nvPr>
            <p:ph type="sldNum" sz="quarter" idx="12"/>
          </p:nvPr>
        </p:nvSpPr>
        <p:spPr/>
        <p:txBody>
          <a:bodyPr/>
          <a:lstStyle/>
          <a:p>
            <a:fld id="{C586F46B-BED8-47F8-A2FE-E666BD05EB01}" type="slidenum">
              <a:rPr lang="en-US" smtClean="0"/>
              <a:t>14</a:t>
            </a:fld>
            <a:endParaRPr lang="en-US"/>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33611" y="0"/>
            <a:ext cx="1258388" cy="1541417"/>
          </a:xfrm>
          <a:prstGeom prst="rect">
            <a:avLst/>
          </a:prstGeom>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12689504"/>
      </p:ext>
    </p:extLst>
  </p:cSld>
  <p:clrMapOvr>
    <a:masterClrMapping/>
  </p:clrMapOvr>
  <mc:AlternateContent xmlns:mc="http://schemas.openxmlformats.org/markup-compatibility/2006">
    <mc:Choice xmlns:p14="http://schemas.microsoft.com/office/powerpoint/2010/main" Requires="p14">
      <p:transition spd="slow" p14:dur="2000" advTm="42874"/>
    </mc:Choice>
    <mc:Fallback>
      <p:transition spd="slow" advTm="428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Disadvantages of 5G Technology</a:t>
            </a:r>
            <a:br>
              <a:rPr lang="en-US" dirty="0"/>
            </a:br>
            <a:endParaRPr lang="en-US" dirty="0"/>
          </a:p>
        </p:txBody>
      </p:sp>
      <p:sp>
        <p:nvSpPr>
          <p:cNvPr id="3" name="Content Placeholder 2"/>
          <p:cNvSpPr>
            <a:spLocks noGrp="1"/>
          </p:cNvSpPr>
          <p:nvPr>
            <p:ph idx="1"/>
          </p:nvPr>
        </p:nvSpPr>
        <p:spPr/>
        <p:txBody>
          <a:bodyPr/>
          <a:lstStyle/>
          <a:p>
            <a:r>
              <a:rPr lang="en-US" sz="2400" dirty="0"/>
              <a:t>Technology is still under process and research on its viability is going on.</a:t>
            </a:r>
          </a:p>
          <a:p>
            <a:r>
              <a:rPr lang="en-US" sz="2400" dirty="0"/>
              <a:t>The speed, this technology is claiming seems difficult to achieve (in future, it might be) because of the incompetent technological support in most parts of the </a:t>
            </a:r>
            <a:r>
              <a:rPr lang="en-US" sz="2400" dirty="0" smtClean="0"/>
              <a:t>world</a:t>
            </a:r>
          </a:p>
          <a:p>
            <a:r>
              <a:rPr lang="en-US" sz="2400" dirty="0"/>
              <a:t>Developing infrastructure needs high cost.</a:t>
            </a:r>
          </a:p>
          <a:p>
            <a:r>
              <a:rPr lang="en-US" sz="2400" dirty="0"/>
              <a:t>Security and privacy issue yet to be solved.</a:t>
            </a:r>
          </a:p>
          <a:p>
            <a:endParaRPr lang="en-US" sz="2400" dirty="0"/>
          </a:p>
          <a:p>
            <a:endParaRPr lang="en-US" dirty="0"/>
          </a:p>
        </p:txBody>
      </p:sp>
      <p:sp>
        <p:nvSpPr>
          <p:cNvPr id="4" name="Date Placeholder 3"/>
          <p:cNvSpPr>
            <a:spLocks noGrp="1"/>
          </p:cNvSpPr>
          <p:nvPr>
            <p:ph type="dt" sz="half" idx="10"/>
          </p:nvPr>
        </p:nvSpPr>
        <p:spPr/>
        <p:txBody>
          <a:bodyPr/>
          <a:lstStyle/>
          <a:p>
            <a:fld id="{9BB8DB18-0911-4A8C-9B8B-896B9BD96B9B}" type="datetime1">
              <a:rPr lang="en-US" smtClean="0"/>
              <a:t>31-Oct-20</a:t>
            </a:fld>
            <a:endParaRPr lang="en-US" dirty="0"/>
          </a:p>
        </p:txBody>
      </p:sp>
      <p:sp>
        <p:nvSpPr>
          <p:cNvPr id="5" name="Footer Placeholder 4"/>
          <p:cNvSpPr>
            <a:spLocks noGrp="1"/>
          </p:cNvSpPr>
          <p:nvPr>
            <p:ph type="ftr" sz="quarter" idx="11"/>
          </p:nvPr>
        </p:nvSpPr>
        <p:spPr/>
        <p:txBody>
          <a:bodyPr/>
          <a:lstStyle/>
          <a:p>
            <a:r>
              <a:rPr lang="en-US" smtClean="0"/>
              <a:t>IT-18041 &amp; IT-18040</a:t>
            </a:r>
            <a:endParaRPr lang="en-US"/>
          </a:p>
        </p:txBody>
      </p:sp>
      <p:sp>
        <p:nvSpPr>
          <p:cNvPr id="6" name="Slide Number Placeholder 5"/>
          <p:cNvSpPr>
            <a:spLocks noGrp="1"/>
          </p:cNvSpPr>
          <p:nvPr>
            <p:ph type="sldNum" sz="quarter" idx="12"/>
          </p:nvPr>
        </p:nvSpPr>
        <p:spPr/>
        <p:txBody>
          <a:bodyPr/>
          <a:lstStyle/>
          <a:p>
            <a:fld id="{C586F46B-BED8-47F8-A2FE-E666BD05EB01}" type="slidenum">
              <a:rPr lang="en-US" smtClean="0"/>
              <a:t>15</a:t>
            </a:fld>
            <a:endParaRPr lang="en-US"/>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1358" y="3239589"/>
            <a:ext cx="5386470" cy="2965268"/>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51177" y="0"/>
            <a:ext cx="1140822" cy="1436914"/>
          </a:xfrm>
          <a:prstGeom prst="rect">
            <a:avLst/>
          </a:prstGeo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89833994"/>
      </p:ext>
    </p:extLst>
  </p:cSld>
  <p:clrMapOvr>
    <a:masterClrMapping/>
  </p:clrMapOvr>
  <mc:AlternateContent xmlns:mc="http://schemas.openxmlformats.org/markup-compatibility/2006">
    <mc:Choice xmlns:p14="http://schemas.microsoft.com/office/powerpoint/2010/main" Requires="p14">
      <p:transition spd="slow" p14:dur="2000" advTm="45693"/>
    </mc:Choice>
    <mc:Fallback>
      <p:transition spd="slow" advTm="456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5130" y="302180"/>
            <a:ext cx="10515600" cy="914401"/>
          </a:xfrm>
        </p:spPr>
        <p:txBody>
          <a:bodyPr>
            <a:normAutofit fontScale="90000"/>
          </a:bodyPr>
          <a:lstStyle/>
          <a:p>
            <a:r>
              <a:rPr lang="en-US" dirty="0"/>
              <a:t>5G - Future Scope</a:t>
            </a:r>
            <a:br>
              <a:rPr lang="en-US" dirty="0"/>
            </a:br>
            <a:endParaRPr lang="en-US" dirty="0"/>
          </a:p>
        </p:txBody>
      </p:sp>
      <p:pic>
        <p:nvPicPr>
          <p:cNvPr id="7" name="Content Placeholder 6"/>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717280" y="1620177"/>
            <a:ext cx="3365864" cy="4794069"/>
          </a:xfrm>
        </p:spPr>
      </p:pic>
      <p:sp>
        <p:nvSpPr>
          <p:cNvPr id="4" name="Date Placeholder 3"/>
          <p:cNvSpPr>
            <a:spLocks noGrp="1"/>
          </p:cNvSpPr>
          <p:nvPr>
            <p:ph type="dt" sz="half" idx="10"/>
          </p:nvPr>
        </p:nvSpPr>
        <p:spPr/>
        <p:txBody>
          <a:bodyPr/>
          <a:lstStyle/>
          <a:p>
            <a:fld id="{9BB8DB18-0911-4A8C-9B8B-896B9BD96B9B}" type="datetime1">
              <a:rPr lang="en-US" smtClean="0"/>
              <a:t>31-Oct-20</a:t>
            </a:fld>
            <a:endParaRPr lang="en-US"/>
          </a:p>
        </p:txBody>
      </p:sp>
      <p:sp>
        <p:nvSpPr>
          <p:cNvPr id="5" name="Footer Placeholder 4"/>
          <p:cNvSpPr>
            <a:spLocks noGrp="1"/>
          </p:cNvSpPr>
          <p:nvPr>
            <p:ph type="ftr" sz="quarter" idx="11"/>
          </p:nvPr>
        </p:nvSpPr>
        <p:spPr/>
        <p:txBody>
          <a:bodyPr/>
          <a:lstStyle/>
          <a:p>
            <a:r>
              <a:rPr lang="en-US" smtClean="0"/>
              <a:t>IT-18041 &amp; IT-18040</a:t>
            </a:r>
            <a:endParaRPr lang="en-US"/>
          </a:p>
        </p:txBody>
      </p:sp>
      <p:sp>
        <p:nvSpPr>
          <p:cNvPr id="6" name="Slide Number Placeholder 5"/>
          <p:cNvSpPr>
            <a:spLocks noGrp="1"/>
          </p:cNvSpPr>
          <p:nvPr>
            <p:ph type="sldNum" sz="quarter" idx="12"/>
          </p:nvPr>
        </p:nvSpPr>
        <p:spPr/>
        <p:txBody>
          <a:bodyPr/>
          <a:lstStyle/>
          <a:p>
            <a:fld id="{C586F46B-BED8-47F8-A2FE-E666BD05EB01}" type="slidenum">
              <a:rPr lang="en-US" smtClean="0"/>
              <a:t>16</a:t>
            </a:fld>
            <a:endParaRPr lang="en-US"/>
          </a:p>
        </p:txBody>
      </p:sp>
      <p:sp>
        <p:nvSpPr>
          <p:cNvPr id="9" name="Rectangle 8"/>
          <p:cNvSpPr/>
          <p:nvPr/>
        </p:nvSpPr>
        <p:spPr>
          <a:xfrm>
            <a:off x="235130" y="994512"/>
            <a:ext cx="7824651" cy="5262979"/>
          </a:xfrm>
          <a:prstGeom prst="rect">
            <a:avLst/>
          </a:prstGeom>
        </p:spPr>
        <p:txBody>
          <a:bodyPr wrap="square">
            <a:spAutoFit/>
          </a:bodyPr>
          <a:lstStyle/>
          <a:p>
            <a:r>
              <a:rPr lang="en-US" sz="2400" dirty="0"/>
              <a:t>5</a:t>
            </a:r>
            <a:r>
              <a:rPr lang="en-US" sz="2400" baseline="30000" dirty="0"/>
              <a:t>th</a:t>
            </a:r>
            <a:r>
              <a:rPr lang="en-US" sz="2400" dirty="0"/>
              <a:t> generation technology is designed to provide incredible and remarkable data capabilities, unhindered call volumes, and immeasurable data broadcast within the latest mobile operating system. Hence, it is more intelligent technology, which will interconnect the entire world without limits. Likewise, our world would have universal and uninterrupted access to information, communication, and entertainment that will open a new dimension to our lives and will change our life style meaningfully.</a:t>
            </a:r>
          </a:p>
          <a:p>
            <a:r>
              <a:rPr lang="en-US" sz="2400" dirty="0"/>
              <a:t>Moreover, governments and regulators can use this technology as an opportunity for the good governance and can create healthier environments, which will definitely encourage continuing investment in 5G, the next generation technology</a:t>
            </a:r>
            <a:r>
              <a:rPr lang="en-US" dirty="0"/>
              <a:t>.</a:t>
            </a: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98926" y="0"/>
            <a:ext cx="1193074" cy="1319349"/>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56129440"/>
      </p:ext>
    </p:extLst>
  </p:cSld>
  <p:clrMapOvr>
    <a:masterClrMapping/>
  </p:clrMapOvr>
  <mc:AlternateContent xmlns:mc="http://schemas.openxmlformats.org/markup-compatibility/2006">
    <mc:Choice xmlns:p14="http://schemas.microsoft.com/office/powerpoint/2010/main" Requires="p14">
      <p:transition spd="slow" p14:dur="2000" advTm="63857"/>
    </mc:Choice>
    <mc:Fallback>
      <p:transition spd="slow" advTm="63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Have you any question?</a:t>
            </a:r>
            <a:endParaRPr lang="en-US" dirty="0"/>
          </a:p>
        </p:txBody>
      </p:sp>
      <p:pic>
        <p:nvPicPr>
          <p:cNvPr id="7" name="Content Placeholder 6"/>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791230" y="1799499"/>
            <a:ext cx="7735712" cy="4351338"/>
          </a:xfrm>
        </p:spPr>
      </p:pic>
      <p:sp>
        <p:nvSpPr>
          <p:cNvPr id="4" name="Date Placeholder 3"/>
          <p:cNvSpPr>
            <a:spLocks noGrp="1"/>
          </p:cNvSpPr>
          <p:nvPr>
            <p:ph type="dt" sz="half" idx="10"/>
          </p:nvPr>
        </p:nvSpPr>
        <p:spPr/>
        <p:txBody>
          <a:bodyPr/>
          <a:lstStyle/>
          <a:p>
            <a:fld id="{9BB8DB18-0911-4A8C-9B8B-896B9BD96B9B}" type="datetime1">
              <a:rPr lang="en-US" smtClean="0"/>
              <a:t>31-Oct-20</a:t>
            </a:fld>
            <a:endParaRPr lang="en-US"/>
          </a:p>
        </p:txBody>
      </p:sp>
      <p:sp>
        <p:nvSpPr>
          <p:cNvPr id="5" name="Footer Placeholder 4"/>
          <p:cNvSpPr>
            <a:spLocks noGrp="1"/>
          </p:cNvSpPr>
          <p:nvPr>
            <p:ph type="ftr" sz="quarter" idx="11"/>
          </p:nvPr>
        </p:nvSpPr>
        <p:spPr/>
        <p:txBody>
          <a:bodyPr/>
          <a:lstStyle/>
          <a:p>
            <a:r>
              <a:rPr lang="en-US" smtClean="0"/>
              <a:t>IT-18041 &amp; IT-18040</a:t>
            </a:r>
            <a:endParaRPr lang="en-US"/>
          </a:p>
        </p:txBody>
      </p:sp>
      <p:sp>
        <p:nvSpPr>
          <p:cNvPr id="6" name="Slide Number Placeholder 5"/>
          <p:cNvSpPr>
            <a:spLocks noGrp="1"/>
          </p:cNvSpPr>
          <p:nvPr>
            <p:ph type="sldNum" sz="quarter" idx="12"/>
          </p:nvPr>
        </p:nvSpPr>
        <p:spPr/>
        <p:txBody>
          <a:bodyPr/>
          <a:lstStyle/>
          <a:p>
            <a:fld id="{C586F46B-BED8-47F8-A2FE-E666BD05EB01}" type="slidenum">
              <a:rPr lang="en-US" smtClean="0"/>
              <a:t>17</a:t>
            </a:fld>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77834699"/>
      </p:ext>
    </p:extLst>
  </p:cSld>
  <p:clrMapOvr>
    <a:masterClrMapping/>
  </p:clrMapOvr>
  <mc:AlternateContent xmlns:mc="http://schemas.openxmlformats.org/markup-compatibility/2006">
    <mc:Choice xmlns:p14="http://schemas.microsoft.com/office/powerpoint/2010/main" Requires="p14">
      <p:transition spd="slow" p14:dur="2000" advTm="18805"/>
    </mc:Choice>
    <mc:Fallback>
      <p:transition spd="slow" advTm="18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531" y="313509"/>
            <a:ext cx="10515600" cy="953588"/>
          </a:xfrm>
        </p:spPr>
        <p:txBody>
          <a:bodyPr>
            <a:normAutofit fontScale="90000"/>
          </a:bodyPr>
          <a:lstStyle/>
          <a:p>
            <a:r>
              <a:rPr lang="en-US" dirty="0" smtClean="0"/>
              <a:t>                     </a:t>
            </a:r>
            <a:br>
              <a:rPr lang="en-US" dirty="0" smtClean="0"/>
            </a:br>
            <a:r>
              <a:rPr lang="en-US" dirty="0"/>
              <a:t/>
            </a:r>
            <a:br>
              <a:rPr lang="en-US" dirty="0"/>
            </a:br>
            <a:r>
              <a:rPr lang="en-US" dirty="0" smtClean="0"/>
              <a:t>                       </a:t>
            </a:r>
            <a:r>
              <a:rPr lang="en-US" dirty="0" smtClean="0">
                <a:latin typeface="Elephant" panose="02020904090505020303" pitchFamily="18" charset="0"/>
              </a:rPr>
              <a:t>Presentation topic:</a:t>
            </a:r>
            <a:endParaRPr lang="en-US" dirty="0">
              <a:latin typeface="Elephant" panose="02020904090505020303" pitchFamily="18" charset="0"/>
            </a:endParaRPr>
          </a:p>
        </p:txBody>
      </p:sp>
      <p:sp>
        <p:nvSpPr>
          <p:cNvPr id="3" name="Content Placeholder 2"/>
          <p:cNvSpPr>
            <a:spLocks noGrp="1"/>
          </p:cNvSpPr>
          <p:nvPr>
            <p:ph idx="1"/>
          </p:nvPr>
        </p:nvSpPr>
        <p:spPr>
          <a:xfrm>
            <a:off x="276497" y="179704"/>
            <a:ext cx="10515600" cy="5763895"/>
          </a:xfrm>
        </p:spPr>
        <p:txBody>
          <a:bodyPr/>
          <a:lstStyle/>
          <a:p>
            <a:pPr marL="0" indent="0">
              <a:buNone/>
            </a:pPr>
            <a:endParaRPr lang="en-US" dirty="0" smtClean="0"/>
          </a:p>
          <a:p>
            <a:pPr marL="0" indent="0">
              <a:buNone/>
            </a:pPr>
            <a:endParaRPr lang="en-US" dirty="0"/>
          </a:p>
          <a:p>
            <a:pPr marL="0" indent="0">
              <a:buNone/>
            </a:pPr>
            <a:r>
              <a:rPr lang="en-US" sz="4000" dirty="0" smtClean="0"/>
              <a:t>                  </a:t>
            </a:r>
            <a:endParaRPr lang="en-US" sz="4000" dirty="0" smtClean="0">
              <a:latin typeface="Elephant" panose="02020904090505020303" pitchFamily="18" charset="0"/>
            </a:endParaRPr>
          </a:p>
          <a:p>
            <a:pPr marL="0" indent="0">
              <a:buNone/>
            </a:pPr>
            <a:endParaRPr lang="en-US" sz="4000" dirty="0">
              <a:latin typeface="Elephant" panose="02020904090505020303" pitchFamily="18" charset="0"/>
            </a:endParaRPr>
          </a:p>
          <a:p>
            <a:pPr marL="0" indent="0">
              <a:buNone/>
            </a:pPr>
            <a:endParaRPr lang="en-US" sz="4000" dirty="0" smtClean="0">
              <a:latin typeface="Elephant" panose="02020904090505020303" pitchFamily="18" charset="0"/>
            </a:endParaRPr>
          </a:p>
          <a:p>
            <a:pPr marL="0" indent="0">
              <a:buNone/>
            </a:pPr>
            <a:endParaRPr lang="en-US" sz="4000" dirty="0">
              <a:latin typeface="Elephant" panose="02020904090505020303" pitchFamily="18" charset="0"/>
            </a:endParaRPr>
          </a:p>
          <a:p>
            <a:pPr marL="0" indent="0">
              <a:buNone/>
            </a:pPr>
            <a:endParaRPr lang="en-US" sz="4000" dirty="0">
              <a:latin typeface="Elephant" panose="02020904090505020303" pitchFamily="18" charset="0"/>
            </a:endParaRPr>
          </a:p>
        </p:txBody>
      </p:sp>
      <p:sp>
        <p:nvSpPr>
          <p:cNvPr id="4" name="Date Placeholder 3"/>
          <p:cNvSpPr>
            <a:spLocks noGrp="1"/>
          </p:cNvSpPr>
          <p:nvPr>
            <p:ph type="dt" sz="half" idx="10"/>
          </p:nvPr>
        </p:nvSpPr>
        <p:spPr>
          <a:xfrm>
            <a:off x="578893" y="6356350"/>
            <a:ext cx="2743200" cy="365125"/>
          </a:xfrm>
        </p:spPr>
        <p:txBody>
          <a:bodyPr/>
          <a:lstStyle/>
          <a:p>
            <a:fld id="{3FC501E9-4045-4624-A33A-64D481497F47}" type="datetime1">
              <a:rPr lang="en-US" sz="1600" smtClean="0">
                <a:solidFill>
                  <a:srgbClr val="FF0000"/>
                </a:solidFill>
              </a:rPr>
              <a:t>31-Oct-20</a:t>
            </a:fld>
            <a:endParaRPr lang="en-US" sz="1600" dirty="0">
              <a:solidFill>
                <a:srgbClr val="FF0000"/>
              </a:solidFill>
            </a:endParaRPr>
          </a:p>
        </p:txBody>
      </p:sp>
      <p:sp>
        <p:nvSpPr>
          <p:cNvPr id="5" name="Footer Placeholder 4"/>
          <p:cNvSpPr>
            <a:spLocks noGrp="1"/>
          </p:cNvSpPr>
          <p:nvPr>
            <p:ph type="ftr" sz="quarter" idx="11"/>
          </p:nvPr>
        </p:nvSpPr>
        <p:spPr/>
        <p:txBody>
          <a:bodyPr/>
          <a:lstStyle/>
          <a:p>
            <a:r>
              <a:rPr lang="en-US" sz="1600" dirty="0" smtClean="0">
                <a:solidFill>
                  <a:srgbClr val="FF0000"/>
                </a:solidFill>
              </a:rPr>
              <a:t>IT-18040 &amp; IT-18041</a:t>
            </a:r>
            <a:endParaRPr lang="en-US" sz="1600" dirty="0">
              <a:solidFill>
                <a:srgbClr val="FF0000"/>
              </a:solidFill>
            </a:endParaRPr>
          </a:p>
        </p:txBody>
      </p:sp>
      <p:sp>
        <p:nvSpPr>
          <p:cNvPr id="6" name="Slide Number Placeholder 5"/>
          <p:cNvSpPr>
            <a:spLocks noGrp="1"/>
          </p:cNvSpPr>
          <p:nvPr>
            <p:ph type="sldNum" sz="quarter" idx="12"/>
          </p:nvPr>
        </p:nvSpPr>
        <p:spPr/>
        <p:txBody>
          <a:bodyPr/>
          <a:lstStyle/>
          <a:p>
            <a:fld id="{C586F46B-BED8-47F8-A2FE-E666BD05EB01}" type="slidenum">
              <a:rPr lang="en-US" sz="1600" smtClean="0">
                <a:solidFill>
                  <a:srgbClr val="FF0000"/>
                </a:solidFill>
              </a:rPr>
              <a:t>2</a:t>
            </a:fld>
            <a:endParaRPr lang="en-US" sz="1600" dirty="0">
              <a:solidFill>
                <a:srgbClr val="FF0000"/>
              </a:solidFill>
            </a:endParaRPr>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08776" y="1"/>
            <a:ext cx="1592793" cy="1371600"/>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985555" y="2586446"/>
            <a:ext cx="6061165" cy="3654868"/>
          </a:xfrm>
          <a:prstGeom prst="rect">
            <a:avLst/>
          </a:prstGeo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86710136"/>
      </p:ext>
    </p:extLst>
  </p:cSld>
  <p:clrMapOvr>
    <a:masterClrMapping/>
  </p:clrMapOvr>
  <mc:AlternateContent xmlns:mc="http://schemas.openxmlformats.org/markup-compatibility/2006">
    <mc:Choice xmlns:p14="http://schemas.microsoft.com/office/powerpoint/2010/main" Requires="p14">
      <p:transition spd="slow" p14:dur="2000" advTm="3881"/>
    </mc:Choice>
    <mc:Fallback>
      <p:transition spd="slow" advTm="38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13048"/>
          </a:xfrm>
        </p:spPr>
        <p:txBody>
          <a:bodyPr/>
          <a:lstStyle/>
          <a:p>
            <a:r>
              <a:rPr lang="en-US" dirty="0" smtClean="0"/>
              <a:t>                           Contents:</a:t>
            </a:r>
            <a:endParaRPr lang="en-US" dirty="0"/>
          </a:p>
        </p:txBody>
      </p:sp>
      <p:sp>
        <p:nvSpPr>
          <p:cNvPr id="3" name="Content Placeholder 2"/>
          <p:cNvSpPr>
            <a:spLocks noGrp="1"/>
          </p:cNvSpPr>
          <p:nvPr>
            <p:ph idx="1"/>
          </p:nvPr>
        </p:nvSpPr>
        <p:spPr>
          <a:xfrm>
            <a:off x="838199" y="1078174"/>
            <a:ext cx="11089943" cy="5098789"/>
          </a:xfrm>
        </p:spPr>
        <p:txBody>
          <a:bodyPr/>
          <a:lstStyle/>
          <a:p>
            <a:pPr marL="0" indent="0">
              <a:buNone/>
            </a:pPr>
            <a:r>
              <a:rPr lang="en-US" dirty="0" smtClean="0"/>
              <a:t>1. What is network and what is 5G network?</a:t>
            </a:r>
          </a:p>
          <a:p>
            <a:pPr marL="0" indent="0">
              <a:buNone/>
            </a:pPr>
            <a:r>
              <a:rPr lang="en-US" dirty="0" smtClean="0"/>
              <a:t>2. Overview of 1G,2G,3G and 4G network.</a:t>
            </a:r>
          </a:p>
          <a:p>
            <a:pPr marL="0" indent="0">
              <a:buNone/>
            </a:pPr>
            <a:r>
              <a:rPr lang="en-US" dirty="0" smtClean="0"/>
              <a:t>3. Feature of the 5G network.</a:t>
            </a:r>
          </a:p>
          <a:p>
            <a:pPr marL="0" indent="0">
              <a:buNone/>
            </a:pPr>
            <a:r>
              <a:rPr lang="en-US" dirty="0" smtClean="0"/>
              <a:t>4. Application of the 5G network and when 5G launch?</a:t>
            </a:r>
          </a:p>
          <a:p>
            <a:pPr marL="0" indent="0">
              <a:buNone/>
            </a:pPr>
            <a:r>
              <a:rPr lang="en-US" dirty="0" smtClean="0"/>
              <a:t>5. Compare 5G network between other network like 1G,2G,3G,4G.</a:t>
            </a:r>
          </a:p>
          <a:p>
            <a:pPr marL="0" indent="0">
              <a:buNone/>
            </a:pPr>
            <a:r>
              <a:rPr lang="en-US" dirty="0"/>
              <a:t>6. What will  5G </a:t>
            </a:r>
            <a:r>
              <a:rPr lang="en-US" dirty="0" smtClean="0"/>
              <a:t>enable?</a:t>
            </a:r>
          </a:p>
          <a:p>
            <a:pPr marL="0" indent="0">
              <a:buNone/>
            </a:pPr>
            <a:r>
              <a:rPr lang="en-US" dirty="0"/>
              <a:t>7. How does 5G </a:t>
            </a:r>
            <a:r>
              <a:rPr lang="en-US" dirty="0" err="1" smtClean="0"/>
              <a:t>Work?And</a:t>
            </a:r>
            <a:r>
              <a:rPr lang="en-US" dirty="0" smtClean="0"/>
              <a:t> </a:t>
            </a:r>
            <a:r>
              <a:rPr lang="en-US" dirty="0"/>
              <a:t>5G Spectrum</a:t>
            </a:r>
            <a:endParaRPr lang="en-US" dirty="0" smtClean="0"/>
          </a:p>
          <a:p>
            <a:pPr marL="0" indent="0">
              <a:buNone/>
            </a:pPr>
            <a:r>
              <a:rPr lang="en-US" dirty="0"/>
              <a:t>8. Important </a:t>
            </a:r>
            <a:r>
              <a:rPr lang="en-US" dirty="0" smtClean="0"/>
              <a:t>Advantages and disadvantage</a:t>
            </a:r>
          </a:p>
          <a:p>
            <a:pPr marL="0" indent="0">
              <a:buNone/>
            </a:pPr>
            <a:r>
              <a:rPr lang="en-US" dirty="0"/>
              <a:t>9. 5G - Future Scope</a:t>
            </a:r>
          </a:p>
        </p:txBody>
      </p:sp>
      <p:sp>
        <p:nvSpPr>
          <p:cNvPr id="4" name="Date Placeholder 3"/>
          <p:cNvSpPr>
            <a:spLocks noGrp="1"/>
          </p:cNvSpPr>
          <p:nvPr>
            <p:ph type="dt" sz="half" idx="10"/>
          </p:nvPr>
        </p:nvSpPr>
        <p:spPr/>
        <p:txBody>
          <a:bodyPr/>
          <a:lstStyle/>
          <a:p>
            <a:fld id="{CBA8E523-A211-48D1-AFC3-6CE55D8205DB}" type="datetime1">
              <a:rPr lang="en-US" sz="1600" smtClean="0">
                <a:solidFill>
                  <a:srgbClr val="FF0000"/>
                </a:solidFill>
              </a:rPr>
              <a:t>31-Oct-20</a:t>
            </a:fld>
            <a:endParaRPr lang="en-US" dirty="0">
              <a:solidFill>
                <a:srgbClr val="FF0000"/>
              </a:solidFill>
            </a:endParaRPr>
          </a:p>
        </p:txBody>
      </p:sp>
      <p:sp>
        <p:nvSpPr>
          <p:cNvPr id="5" name="Footer Placeholder 4"/>
          <p:cNvSpPr>
            <a:spLocks noGrp="1"/>
          </p:cNvSpPr>
          <p:nvPr>
            <p:ph type="ftr" sz="quarter" idx="11"/>
          </p:nvPr>
        </p:nvSpPr>
        <p:spPr/>
        <p:txBody>
          <a:bodyPr/>
          <a:lstStyle/>
          <a:p>
            <a:r>
              <a:rPr lang="en-US" sz="1600" dirty="0" smtClean="0">
                <a:solidFill>
                  <a:srgbClr val="FF0000"/>
                </a:solidFill>
              </a:rPr>
              <a:t>IT-18040 &amp; IT-18041</a:t>
            </a:r>
            <a:endParaRPr lang="en-US" sz="1600" dirty="0">
              <a:solidFill>
                <a:srgbClr val="FF0000"/>
              </a:solidFill>
            </a:endParaRPr>
          </a:p>
        </p:txBody>
      </p:sp>
      <p:sp>
        <p:nvSpPr>
          <p:cNvPr id="6" name="Slide Number Placeholder 5"/>
          <p:cNvSpPr>
            <a:spLocks noGrp="1"/>
          </p:cNvSpPr>
          <p:nvPr>
            <p:ph type="sldNum" sz="quarter" idx="12"/>
          </p:nvPr>
        </p:nvSpPr>
        <p:spPr/>
        <p:txBody>
          <a:bodyPr/>
          <a:lstStyle/>
          <a:p>
            <a:fld id="{C586F46B-BED8-47F8-A2FE-E666BD05EB01}" type="slidenum">
              <a:rPr lang="en-US" sz="1600" b="1" smtClean="0">
                <a:solidFill>
                  <a:srgbClr val="FF0000"/>
                </a:solidFill>
              </a:rPr>
              <a:t>3</a:t>
            </a:fld>
            <a:endParaRPr lang="en-US" sz="1600" b="1" dirty="0">
              <a:solidFill>
                <a:srgbClr val="FF0000"/>
              </a:solidFill>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08776" y="1"/>
            <a:ext cx="1683224" cy="1371600"/>
          </a:xfrm>
          <a:prstGeom prst="rect">
            <a:avLst/>
          </a:prstGeom>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18567599"/>
      </p:ext>
    </p:extLst>
  </p:cSld>
  <p:clrMapOvr>
    <a:masterClrMapping/>
  </p:clrMapOvr>
  <mc:AlternateContent xmlns:mc="http://schemas.openxmlformats.org/markup-compatibility/2006">
    <mc:Choice xmlns:p14="http://schemas.microsoft.com/office/powerpoint/2010/main" Requires="p14">
      <p:transition spd="slow" p14:dur="2000" advTm="44735"/>
    </mc:Choice>
    <mc:Fallback>
      <p:transition spd="slow" advTm="44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What is Network??</a:t>
            </a:r>
            <a:endParaRPr lang="en-US" b="1" dirty="0"/>
          </a:p>
        </p:txBody>
      </p:sp>
      <p:sp>
        <p:nvSpPr>
          <p:cNvPr id="3" name="Content Placeholder 2"/>
          <p:cNvSpPr>
            <a:spLocks noGrp="1"/>
          </p:cNvSpPr>
          <p:nvPr>
            <p:ph idx="1"/>
          </p:nvPr>
        </p:nvSpPr>
        <p:spPr>
          <a:xfrm>
            <a:off x="838199" y="1241946"/>
            <a:ext cx="10980761" cy="5213445"/>
          </a:xfrm>
        </p:spPr>
        <p:txBody>
          <a:bodyPr>
            <a:normAutofit/>
          </a:bodyPr>
          <a:lstStyle/>
          <a:p>
            <a:pPr marL="0" indent="0">
              <a:lnSpc>
                <a:spcPct val="100000"/>
              </a:lnSpc>
              <a:spcBef>
                <a:spcPts val="0"/>
              </a:spcBef>
              <a:buNone/>
            </a:pPr>
            <a:r>
              <a:rPr lang="en-US" dirty="0" smtClean="0"/>
              <a:t>A computer network is defined as the </a:t>
            </a:r>
          </a:p>
          <a:p>
            <a:pPr marL="0" indent="0">
              <a:lnSpc>
                <a:spcPct val="100000"/>
              </a:lnSpc>
              <a:spcBef>
                <a:spcPts val="0"/>
              </a:spcBef>
              <a:buNone/>
            </a:pPr>
            <a:r>
              <a:rPr lang="en-US" dirty="0" smtClean="0"/>
              <a:t>interconnecting of two or more computers.</a:t>
            </a:r>
          </a:p>
          <a:p>
            <a:pPr marL="0" indent="0">
              <a:lnSpc>
                <a:spcPct val="100000"/>
              </a:lnSpc>
              <a:spcBef>
                <a:spcPts val="0"/>
              </a:spcBef>
              <a:buNone/>
            </a:pPr>
            <a:r>
              <a:rPr lang="en-US" dirty="0" smtClean="0"/>
              <a:t> It is done to enable the computer to </a:t>
            </a:r>
          </a:p>
          <a:p>
            <a:pPr marL="0" indent="0">
              <a:lnSpc>
                <a:spcPct val="100000"/>
              </a:lnSpc>
              <a:spcBef>
                <a:spcPts val="0"/>
              </a:spcBef>
              <a:buNone/>
            </a:pPr>
            <a:r>
              <a:rPr lang="en-US" dirty="0" smtClean="0"/>
              <a:t>Communication and share available resources.</a:t>
            </a:r>
          </a:p>
          <a:p>
            <a:pPr marL="0" indent="0">
              <a:lnSpc>
                <a:spcPct val="100000"/>
              </a:lnSpc>
              <a:spcBef>
                <a:spcPts val="0"/>
              </a:spcBef>
              <a:buNone/>
            </a:pPr>
            <a:r>
              <a:rPr lang="en-US" dirty="0" smtClean="0"/>
              <a:t>                                                                                                   </a:t>
            </a:r>
          </a:p>
          <a:p>
            <a:pPr marL="0" indent="0">
              <a:lnSpc>
                <a:spcPct val="100000"/>
              </a:lnSpc>
              <a:spcBef>
                <a:spcPts val="0"/>
              </a:spcBef>
              <a:buNone/>
            </a:pPr>
            <a:r>
              <a:rPr lang="en-US" b="1" dirty="0" smtClean="0"/>
              <a:t>What is 5G network??                                                       </a:t>
            </a:r>
          </a:p>
          <a:p>
            <a:pPr marL="0" indent="0">
              <a:lnSpc>
                <a:spcPct val="100000"/>
              </a:lnSpc>
              <a:spcBef>
                <a:spcPts val="0"/>
              </a:spcBef>
              <a:buNone/>
            </a:pPr>
            <a:r>
              <a:rPr lang="en-US" dirty="0" smtClean="0"/>
              <a:t>5G is the fifth generation of cellular data technology.</a:t>
            </a:r>
          </a:p>
          <a:p>
            <a:pPr marL="0" indent="0">
              <a:lnSpc>
                <a:spcPct val="100000"/>
              </a:lnSpc>
              <a:spcBef>
                <a:spcPts val="0"/>
              </a:spcBef>
              <a:buNone/>
            </a:pPr>
            <a:r>
              <a:rPr lang="en-US" dirty="0" smtClean="0"/>
              <a:t>It succeeds 4G and related technologies , including LTE.</a:t>
            </a:r>
          </a:p>
          <a:p>
            <a:pPr marL="0" indent="0">
              <a:lnSpc>
                <a:spcPct val="100000"/>
              </a:lnSpc>
              <a:spcBef>
                <a:spcPts val="0"/>
              </a:spcBef>
              <a:buNone/>
            </a:pPr>
            <a:r>
              <a:rPr lang="en-US" dirty="0" smtClean="0"/>
              <a:t>The first 5G cellular network were constructed in 2018, </a:t>
            </a:r>
          </a:p>
          <a:p>
            <a:pPr marL="0" indent="0">
              <a:lnSpc>
                <a:spcPct val="100000"/>
              </a:lnSpc>
              <a:spcBef>
                <a:spcPts val="0"/>
              </a:spcBef>
              <a:buNone/>
            </a:pPr>
            <a:r>
              <a:rPr lang="en-US" dirty="0" smtClean="0"/>
              <a:t>while 5G devices became widespread in 2019 and 2020.</a:t>
            </a:r>
          </a:p>
          <a:p>
            <a:pPr marL="0" indent="0">
              <a:lnSpc>
                <a:spcPct val="100000"/>
              </a:lnSpc>
              <a:spcBef>
                <a:spcPts val="0"/>
              </a:spcBef>
              <a:buNone/>
            </a:pPr>
            <a:r>
              <a:rPr lang="en-US" dirty="0" smtClean="0"/>
              <a:t>                                                                                                                </a:t>
            </a:r>
          </a:p>
          <a:p>
            <a:pPr marL="0" indent="0">
              <a:lnSpc>
                <a:spcPct val="100000"/>
              </a:lnSpc>
              <a:spcBef>
                <a:spcPts val="0"/>
              </a:spcBef>
              <a:buNone/>
            </a:pPr>
            <a:r>
              <a:rPr lang="en-US" dirty="0"/>
              <a:t> </a:t>
            </a:r>
            <a:r>
              <a:rPr lang="en-US" dirty="0" smtClean="0"/>
              <a:t>                                                                                                                                                                                            </a:t>
            </a:r>
            <a:endParaRPr lang="en-US" dirty="0"/>
          </a:p>
        </p:txBody>
      </p:sp>
      <p:sp>
        <p:nvSpPr>
          <p:cNvPr id="4" name="Date Placeholder 3"/>
          <p:cNvSpPr>
            <a:spLocks noGrp="1"/>
          </p:cNvSpPr>
          <p:nvPr>
            <p:ph type="dt" sz="half" idx="10"/>
          </p:nvPr>
        </p:nvSpPr>
        <p:spPr/>
        <p:txBody>
          <a:bodyPr/>
          <a:lstStyle/>
          <a:p>
            <a:fld id="{7748090A-3053-4175-A4E8-74FCE7425DCC}" type="datetime1">
              <a:rPr lang="en-US" sz="1600" smtClean="0">
                <a:solidFill>
                  <a:srgbClr val="FF0000"/>
                </a:solidFill>
              </a:rPr>
              <a:t>31-Oct-20</a:t>
            </a:fld>
            <a:endParaRPr lang="en-US" sz="1600" dirty="0">
              <a:solidFill>
                <a:srgbClr val="FF0000"/>
              </a:solidFill>
            </a:endParaRPr>
          </a:p>
        </p:txBody>
      </p:sp>
      <p:sp>
        <p:nvSpPr>
          <p:cNvPr id="5" name="Footer Placeholder 4"/>
          <p:cNvSpPr>
            <a:spLocks noGrp="1"/>
          </p:cNvSpPr>
          <p:nvPr>
            <p:ph type="ftr" sz="quarter" idx="11"/>
          </p:nvPr>
        </p:nvSpPr>
        <p:spPr/>
        <p:txBody>
          <a:bodyPr/>
          <a:lstStyle/>
          <a:p>
            <a:r>
              <a:rPr lang="en-US" sz="1600" dirty="0" smtClean="0">
                <a:solidFill>
                  <a:srgbClr val="FF0000"/>
                </a:solidFill>
              </a:rPr>
              <a:t>IT-18040 &amp; IT-18041</a:t>
            </a:r>
            <a:endParaRPr lang="en-US" sz="1600" dirty="0">
              <a:solidFill>
                <a:srgbClr val="FF0000"/>
              </a:solidFill>
            </a:endParaRPr>
          </a:p>
        </p:txBody>
      </p:sp>
      <p:sp>
        <p:nvSpPr>
          <p:cNvPr id="6" name="Slide Number Placeholder 5"/>
          <p:cNvSpPr>
            <a:spLocks noGrp="1"/>
          </p:cNvSpPr>
          <p:nvPr>
            <p:ph type="sldNum" sz="quarter" idx="12"/>
          </p:nvPr>
        </p:nvSpPr>
        <p:spPr/>
        <p:txBody>
          <a:bodyPr/>
          <a:lstStyle/>
          <a:p>
            <a:fld id="{C586F46B-BED8-47F8-A2FE-E666BD05EB01}" type="slidenum">
              <a:rPr lang="en-US" sz="1600" smtClean="0">
                <a:solidFill>
                  <a:srgbClr val="FF0000"/>
                </a:solidFill>
              </a:rPr>
              <a:t>4</a:t>
            </a:fld>
            <a:endParaRPr lang="en-US" sz="1600" dirty="0">
              <a:solidFill>
                <a:srgbClr val="FF0000"/>
              </a:solidFill>
            </a:endParaRPr>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15535" y="573207"/>
            <a:ext cx="3748585" cy="2142698"/>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57398" y="3384644"/>
            <a:ext cx="2799839" cy="2398500"/>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08776" y="1"/>
            <a:ext cx="1683224" cy="1371600"/>
          </a:xfrm>
          <a:prstGeom prst="rect">
            <a:avLst/>
          </a:prstGeom>
        </p:spPr>
      </p:pic>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37409954"/>
      </p:ext>
    </p:extLst>
  </p:cSld>
  <p:clrMapOvr>
    <a:masterClrMapping/>
  </p:clrMapOvr>
  <mc:AlternateContent xmlns:mc="http://schemas.openxmlformats.org/markup-compatibility/2006">
    <mc:Choice xmlns:p14="http://schemas.microsoft.com/office/powerpoint/2010/main" Requires="p14">
      <p:transition spd="slow" p14:dur="2000" advTm="42905"/>
    </mc:Choice>
    <mc:Fallback>
      <p:transition spd="slow" advTm="429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Basic Feature of 5G network.</a:t>
            </a:r>
            <a:endParaRPr lang="en-US" dirty="0"/>
          </a:p>
        </p:txBody>
      </p:sp>
      <p:sp>
        <p:nvSpPr>
          <p:cNvPr id="4" name="Date Placeholder 3"/>
          <p:cNvSpPr>
            <a:spLocks noGrp="1"/>
          </p:cNvSpPr>
          <p:nvPr>
            <p:ph type="dt" sz="half" idx="10"/>
          </p:nvPr>
        </p:nvSpPr>
        <p:spPr/>
        <p:txBody>
          <a:bodyPr/>
          <a:lstStyle/>
          <a:p>
            <a:fld id="{9BB8DB18-0911-4A8C-9B8B-896B9BD96B9B}" type="datetime1">
              <a:rPr lang="en-US" sz="1600" smtClean="0">
                <a:solidFill>
                  <a:srgbClr val="FF0000"/>
                </a:solidFill>
              </a:rPr>
              <a:t>31-Oct-20</a:t>
            </a:fld>
            <a:endParaRPr lang="en-US" sz="1600" dirty="0">
              <a:solidFill>
                <a:srgbClr val="FF0000"/>
              </a:solidFill>
            </a:endParaRPr>
          </a:p>
        </p:txBody>
      </p:sp>
      <p:sp>
        <p:nvSpPr>
          <p:cNvPr id="5" name="Footer Placeholder 4"/>
          <p:cNvSpPr>
            <a:spLocks noGrp="1"/>
          </p:cNvSpPr>
          <p:nvPr>
            <p:ph type="ftr" sz="quarter" idx="11"/>
          </p:nvPr>
        </p:nvSpPr>
        <p:spPr/>
        <p:txBody>
          <a:bodyPr/>
          <a:lstStyle/>
          <a:p>
            <a:r>
              <a:rPr lang="en-US" sz="1600" dirty="0" smtClean="0">
                <a:solidFill>
                  <a:srgbClr val="FF0000"/>
                </a:solidFill>
              </a:rPr>
              <a:t>IT-18040 &amp; IT-18041</a:t>
            </a:r>
            <a:endParaRPr lang="en-US" sz="1600" dirty="0">
              <a:solidFill>
                <a:srgbClr val="FF0000"/>
              </a:solidFill>
            </a:endParaRPr>
          </a:p>
        </p:txBody>
      </p:sp>
      <p:sp>
        <p:nvSpPr>
          <p:cNvPr id="6" name="Slide Number Placeholder 5"/>
          <p:cNvSpPr>
            <a:spLocks noGrp="1"/>
          </p:cNvSpPr>
          <p:nvPr>
            <p:ph type="sldNum" sz="quarter" idx="12"/>
          </p:nvPr>
        </p:nvSpPr>
        <p:spPr/>
        <p:txBody>
          <a:bodyPr/>
          <a:lstStyle/>
          <a:p>
            <a:fld id="{C586F46B-BED8-47F8-A2FE-E666BD05EB01}" type="slidenum">
              <a:rPr lang="en-US" sz="1600" smtClean="0">
                <a:solidFill>
                  <a:srgbClr val="FF0000"/>
                </a:solidFill>
              </a:rPr>
              <a:t>5</a:t>
            </a:fld>
            <a:endParaRPr lang="en-US" dirty="0">
              <a:solidFill>
                <a:srgbClr val="FF0000"/>
              </a:solidFill>
            </a:endParaRPr>
          </a:p>
        </p:txBody>
      </p:sp>
      <p:pic>
        <p:nvPicPr>
          <p:cNvPr id="9" name="Content Placeholder 8"/>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637731" y="1404084"/>
            <a:ext cx="8598090" cy="4450806"/>
          </a:xfr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08776" y="1"/>
            <a:ext cx="1683224" cy="1371600"/>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22929672"/>
      </p:ext>
    </p:extLst>
  </p:cSld>
  <p:clrMapOvr>
    <a:masterClrMapping/>
  </p:clrMapOvr>
  <mc:AlternateContent xmlns:mc="http://schemas.openxmlformats.org/markup-compatibility/2006">
    <mc:Choice xmlns:p14="http://schemas.microsoft.com/office/powerpoint/2010/main" Requires="p14">
      <p:transition spd="slow" p14:dur="2000" advTm="31121"/>
    </mc:Choice>
    <mc:Fallback>
      <p:transition spd="slow" advTm="31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26696"/>
          </a:xfrm>
        </p:spPr>
        <p:txBody>
          <a:bodyPr/>
          <a:lstStyle/>
          <a:p>
            <a:r>
              <a:rPr lang="en-US" dirty="0" smtClean="0"/>
              <a:t>**Application of 5G network .</a:t>
            </a:r>
            <a:endParaRPr lang="en-US" dirty="0"/>
          </a:p>
        </p:txBody>
      </p:sp>
      <p:sp>
        <p:nvSpPr>
          <p:cNvPr id="3" name="Content Placeholder 2"/>
          <p:cNvSpPr>
            <a:spLocks noGrp="1"/>
          </p:cNvSpPr>
          <p:nvPr>
            <p:ph idx="1"/>
          </p:nvPr>
        </p:nvSpPr>
        <p:spPr>
          <a:xfrm>
            <a:off x="838200" y="1091822"/>
            <a:ext cx="10515600" cy="5085141"/>
          </a:xfrm>
        </p:spPr>
        <p:txBody>
          <a:bodyPr/>
          <a:lstStyle/>
          <a:p>
            <a:pPr marL="514350" indent="-514350">
              <a:buAutoNum type="arabicPeriod"/>
            </a:pPr>
            <a:r>
              <a:rPr lang="en-US" dirty="0" smtClean="0"/>
              <a:t>It will make unified global standard foe all.</a:t>
            </a:r>
            <a:endParaRPr lang="en-US" dirty="0"/>
          </a:p>
          <a:p>
            <a:pPr marL="514350" indent="-514350">
              <a:buAutoNum type="arabicPeriod"/>
            </a:pPr>
            <a:r>
              <a:rPr lang="en-US" dirty="0" smtClean="0"/>
              <a:t>Network availability will be everywhere and will facilitate people to use their computer and such kind of mobile devices anywhere anytime.</a:t>
            </a:r>
          </a:p>
          <a:p>
            <a:pPr marL="514350" indent="-514350">
              <a:buAutoNum type="arabicPeriod"/>
            </a:pPr>
            <a:r>
              <a:rPr lang="en-US" dirty="0" smtClean="0"/>
              <a:t>Its application will make world real </a:t>
            </a:r>
            <a:r>
              <a:rPr lang="en-US" dirty="0" err="1" smtClean="0"/>
              <a:t>wi</a:t>
            </a:r>
            <a:r>
              <a:rPr lang="en-US" dirty="0" err="1"/>
              <a:t>-</a:t>
            </a:r>
            <a:r>
              <a:rPr lang="en-US" dirty="0" err="1" smtClean="0"/>
              <a:t>fi</a:t>
            </a:r>
            <a:r>
              <a:rPr lang="en-US" dirty="0" smtClean="0"/>
              <a:t> zone.</a:t>
            </a:r>
          </a:p>
          <a:p>
            <a:pPr marL="514350" indent="-514350">
              <a:buAutoNum type="arabicPeriod"/>
            </a:pPr>
            <a:r>
              <a:rPr lang="en-US" dirty="0" smtClean="0"/>
              <a:t>Its application will facilitate people to avail radio signal at higher altitude as well.</a:t>
            </a:r>
          </a:p>
          <a:p>
            <a:pPr marL="0" indent="0">
              <a:buNone/>
            </a:pPr>
            <a:r>
              <a:rPr lang="en-US" sz="3600" dirty="0" smtClean="0"/>
              <a:t> **When 5G lunch??</a:t>
            </a:r>
          </a:p>
          <a:p>
            <a:pPr marL="0" indent="0">
              <a:buNone/>
            </a:pPr>
            <a:r>
              <a:rPr lang="en-US" dirty="0" smtClean="0"/>
              <a:t> Initial 5G services commercially  launch many countries in 2019 and widespread availability of 5G is expected by 2025.</a:t>
            </a:r>
          </a:p>
          <a:p>
            <a:pPr marL="0" indent="0">
              <a:buNone/>
            </a:pPr>
            <a:endParaRPr lang="en-US" sz="3600" dirty="0" smtClean="0"/>
          </a:p>
        </p:txBody>
      </p:sp>
      <p:sp>
        <p:nvSpPr>
          <p:cNvPr id="4" name="Date Placeholder 3"/>
          <p:cNvSpPr>
            <a:spLocks noGrp="1"/>
          </p:cNvSpPr>
          <p:nvPr>
            <p:ph type="dt" sz="half" idx="10"/>
          </p:nvPr>
        </p:nvSpPr>
        <p:spPr>
          <a:xfrm>
            <a:off x="415119" y="6398928"/>
            <a:ext cx="2743200" cy="365125"/>
          </a:xfrm>
        </p:spPr>
        <p:txBody>
          <a:bodyPr/>
          <a:lstStyle/>
          <a:p>
            <a:fld id="{9BB8DB18-0911-4A8C-9B8B-896B9BD96B9B}" type="datetime1">
              <a:rPr lang="en-US" sz="1600" smtClean="0">
                <a:solidFill>
                  <a:srgbClr val="FF0000"/>
                </a:solidFill>
              </a:rPr>
              <a:t>31-Oct-20</a:t>
            </a:fld>
            <a:endParaRPr lang="en-US" sz="1600" dirty="0">
              <a:solidFill>
                <a:srgbClr val="FF0000"/>
              </a:solidFill>
            </a:endParaRPr>
          </a:p>
        </p:txBody>
      </p:sp>
      <p:sp>
        <p:nvSpPr>
          <p:cNvPr id="5" name="Footer Placeholder 4"/>
          <p:cNvSpPr>
            <a:spLocks noGrp="1"/>
          </p:cNvSpPr>
          <p:nvPr>
            <p:ph type="ftr" sz="quarter" idx="11"/>
          </p:nvPr>
        </p:nvSpPr>
        <p:spPr/>
        <p:txBody>
          <a:bodyPr/>
          <a:lstStyle/>
          <a:p>
            <a:r>
              <a:rPr lang="en-US" sz="1600" dirty="0" smtClean="0">
                <a:solidFill>
                  <a:srgbClr val="FF0000"/>
                </a:solidFill>
              </a:rPr>
              <a:t>IT-18040 &amp; IT-18041</a:t>
            </a:r>
            <a:endParaRPr lang="en-US" sz="1600" dirty="0">
              <a:solidFill>
                <a:srgbClr val="FF0000"/>
              </a:solidFill>
            </a:endParaRPr>
          </a:p>
        </p:txBody>
      </p:sp>
      <p:sp>
        <p:nvSpPr>
          <p:cNvPr id="6" name="Slide Number Placeholder 5"/>
          <p:cNvSpPr>
            <a:spLocks noGrp="1"/>
          </p:cNvSpPr>
          <p:nvPr>
            <p:ph type="sldNum" sz="quarter" idx="12"/>
          </p:nvPr>
        </p:nvSpPr>
        <p:spPr/>
        <p:txBody>
          <a:bodyPr/>
          <a:lstStyle/>
          <a:p>
            <a:fld id="{C586F46B-BED8-47F8-A2FE-E666BD05EB01}" type="slidenum">
              <a:rPr lang="en-US" sz="1600" smtClean="0">
                <a:solidFill>
                  <a:srgbClr val="FF0000"/>
                </a:solidFill>
              </a:rPr>
              <a:t>6</a:t>
            </a:fld>
            <a:endParaRPr lang="en-US" sz="1600" dirty="0">
              <a:solidFill>
                <a:srgbClr val="FF0000"/>
              </a:solidFill>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08776" y="1"/>
            <a:ext cx="1683224" cy="1371600"/>
          </a:xfrm>
          <a:prstGeom prst="rect">
            <a:avLst/>
          </a:prstGeom>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27071452"/>
      </p:ext>
    </p:extLst>
  </p:cSld>
  <p:clrMapOvr>
    <a:masterClrMapping/>
  </p:clrMapOvr>
  <mc:AlternateContent xmlns:mc="http://schemas.openxmlformats.org/markup-compatibility/2006">
    <mc:Choice xmlns:p14="http://schemas.microsoft.com/office/powerpoint/2010/main" Requires="p14">
      <p:transition spd="slow" p14:dur="2000" advTm="61025"/>
    </mc:Choice>
    <mc:Fallback>
      <p:transition spd="slow" advTm="610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Compare 5G network and other network </a:t>
            </a:r>
            <a:br>
              <a:rPr lang="en-US" dirty="0" smtClean="0"/>
            </a:br>
            <a:r>
              <a:rPr lang="en-US" dirty="0" smtClean="0"/>
              <a:t>like 1G,2G,3G,4G.</a:t>
            </a:r>
            <a:endParaRPr lang="en-US" dirty="0"/>
          </a:p>
        </p:txBody>
      </p:sp>
      <p:pic>
        <p:nvPicPr>
          <p:cNvPr id="7" name="Content Placeholder 6"/>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296537" y="1690688"/>
            <a:ext cx="9103057" cy="4486275"/>
          </a:xfrm>
        </p:spPr>
      </p:pic>
      <p:sp>
        <p:nvSpPr>
          <p:cNvPr id="4" name="Date Placeholder 3"/>
          <p:cNvSpPr>
            <a:spLocks noGrp="1"/>
          </p:cNvSpPr>
          <p:nvPr>
            <p:ph type="dt" sz="half" idx="10"/>
          </p:nvPr>
        </p:nvSpPr>
        <p:spPr/>
        <p:txBody>
          <a:bodyPr/>
          <a:lstStyle/>
          <a:p>
            <a:fld id="{9BB8DB18-0911-4A8C-9B8B-896B9BD96B9B}" type="datetime1">
              <a:rPr lang="en-US" sz="1600" smtClean="0">
                <a:solidFill>
                  <a:srgbClr val="FF0000"/>
                </a:solidFill>
              </a:rPr>
              <a:t>31-Oct-20</a:t>
            </a:fld>
            <a:endParaRPr lang="en-US" sz="1600" dirty="0">
              <a:solidFill>
                <a:srgbClr val="FF0000"/>
              </a:solidFill>
            </a:endParaRPr>
          </a:p>
        </p:txBody>
      </p:sp>
      <p:sp>
        <p:nvSpPr>
          <p:cNvPr id="5" name="Footer Placeholder 4"/>
          <p:cNvSpPr>
            <a:spLocks noGrp="1"/>
          </p:cNvSpPr>
          <p:nvPr>
            <p:ph type="ftr" sz="quarter" idx="11"/>
          </p:nvPr>
        </p:nvSpPr>
        <p:spPr/>
        <p:txBody>
          <a:bodyPr/>
          <a:lstStyle/>
          <a:p>
            <a:r>
              <a:rPr lang="en-US" sz="1600" dirty="0" smtClean="0">
                <a:solidFill>
                  <a:srgbClr val="FF0000"/>
                </a:solidFill>
              </a:rPr>
              <a:t>IT-18040 &amp; IT-18041</a:t>
            </a:r>
            <a:endParaRPr lang="en-US" sz="1600" dirty="0">
              <a:solidFill>
                <a:srgbClr val="FF0000"/>
              </a:solidFill>
            </a:endParaRPr>
          </a:p>
        </p:txBody>
      </p:sp>
      <p:sp>
        <p:nvSpPr>
          <p:cNvPr id="6" name="Slide Number Placeholder 5"/>
          <p:cNvSpPr>
            <a:spLocks noGrp="1"/>
          </p:cNvSpPr>
          <p:nvPr>
            <p:ph type="sldNum" sz="quarter" idx="12"/>
          </p:nvPr>
        </p:nvSpPr>
        <p:spPr/>
        <p:txBody>
          <a:bodyPr/>
          <a:lstStyle/>
          <a:p>
            <a:fld id="{C586F46B-BED8-47F8-A2FE-E666BD05EB01}" type="slidenum">
              <a:rPr lang="en-US" sz="1600" smtClean="0">
                <a:solidFill>
                  <a:srgbClr val="FF0000"/>
                </a:solidFill>
              </a:rPr>
              <a:t>7</a:t>
            </a:fld>
            <a:endParaRPr lang="en-US" sz="1600" dirty="0">
              <a:solidFill>
                <a:srgbClr val="FF0000"/>
              </a:solidFill>
            </a:endParaRPr>
          </a:p>
        </p:txBody>
      </p: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08776" y="1"/>
            <a:ext cx="1683224" cy="1371600"/>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73888082"/>
      </p:ext>
    </p:extLst>
  </p:cSld>
  <p:clrMapOvr>
    <a:masterClrMapping/>
  </p:clrMapOvr>
  <mc:AlternateContent xmlns:mc="http://schemas.openxmlformats.org/markup-compatibility/2006">
    <mc:Choice xmlns:p14="http://schemas.microsoft.com/office/powerpoint/2010/main" Requires="p14">
      <p:transition spd="slow" p14:dur="2000" advTm="36027"/>
    </mc:Choice>
    <mc:Fallback>
      <p:transition spd="slow" advTm="36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564" y="195943"/>
            <a:ext cx="5564777" cy="783771"/>
          </a:xfrm>
        </p:spPr>
        <p:txBody>
          <a:bodyPr>
            <a:normAutofit/>
          </a:bodyPr>
          <a:lstStyle/>
          <a:p>
            <a:r>
              <a:rPr lang="en-US" sz="3600" dirty="0" smtClean="0"/>
              <a:t>What will  5G enable</a:t>
            </a:r>
            <a:endParaRPr lang="en-US" sz="3600" dirty="0"/>
          </a:p>
        </p:txBody>
      </p:sp>
      <p:sp>
        <p:nvSpPr>
          <p:cNvPr id="3" name="Content Placeholder 2"/>
          <p:cNvSpPr>
            <a:spLocks noGrp="1"/>
          </p:cNvSpPr>
          <p:nvPr>
            <p:ph idx="1"/>
          </p:nvPr>
        </p:nvSpPr>
        <p:spPr>
          <a:xfrm>
            <a:off x="182881" y="1188720"/>
            <a:ext cx="10907486" cy="5669280"/>
          </a:xfrm>
        </p:spPr>
        <p:txBody>
          <a:bodyPr/>
          <a:lstStyle/>
          <a:p>
            <a:pPr marL="0" indent="0">
              <a:buNone/>
            </a:pPr>
            <a:r>
              <a:rPr lang="en-US" sz="2400" dirty="0"/>
              <a:t>5G will enable instantaneous connectivity to billions of devices, the Internet of Things (</a:t>
            </a:r>
            <a:r>
              <a:rPr lang="en-US" sz="2400" dirty="0" err="1"/>
              <a:t>IoT</a:t>
            </a:r>
            <a:r>
              <a:rPr lang="en-US" sz="2400" dirty="0"/>
              <a:t>) and a truly </a:t>
            </a:r>
            <a:r>
              <a:rPr lang="en-US" sz="2400" dirty="0" smtClean="0"/>
              <a:t>connected</a:t>
            </a:r>
          </a:p>
          <a:p>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r>
              <a:rPr lang="en-US" dirty="0" smtClean="0"/>
              <a:t>    </a:t>
            </a:r>
          </a:p>
          <a:p>
            <a:pPr marL="0" indent="0">
              <a:buNone/>
            </a:pPr>
            <a:endParaRPr lang="en-US" dirty="0"/>
          </a:p>
        </p:txBody>
      </p:sp>
      <p:sp>
        <p:nvSpPr>
          <p:cNvPr id="4" name="Date Placeholder 3"/>
          <p:cNvSpPr>
            <a:spLocks noGrp="1"/>
          </p:cNvSpPr>
          <p:nvPr>
            <p:ph type="dt" sz="half" idx="10"/>
          </p:nvPr>
        </p:nvSpPr>
        <p:spPr>
          <a:xfrm>
            <a:off x="838200" y="6492240"/>
            <a:ext cx="1630680" cy="365760"/>
          </a:xfrm>
        </p:spPr>
        <p:txBody>
          <a:bodyPr/>
          <a:lstStyle/>
          <a:p>
            <a:fld id="{9BB8DB18-0911-4A8C-9B8B-896B9BD96B9B}" type="datetime1">
              <a:rPr lang="en-US" smtClean="0"/>
              <a:t>31-Oct-20</a:t>
            </a:fld>
            <a:endParaRPr lang="en-US" dirty="0"/>
          </a:p>
        </p:txBody>
      </p:sp>
      <p:sp>
        <p:nvSpPr>
          <p:cNvPr id="5" name="Footer Placeholder 4"/>
          <p:cNvSpPr>
            <a:spLocks noGrp="1"/>
          </p:cNvSpPr>
          <p:nvPr>
            <p:ph type="ftr" sz="quarter" idx="11"/>
          </p:nvPr>
        </p:nvSpPr>
        <p:spPr>
          <a:xfrm>
            <a:off x="4038600" y="6453050"/>
            <a:ext cx="4114800" cy="404949"/>
          </a:xfrm>
        </p:spPr>
        <p:txBody>
          <a:bodyPr/>
          <a:lstStyle/>
          <a:p>
            <a:r>
              <a:rPr lang="en-US" dirty="0" smtClean="0"/>
              <a:t>IT-18040 &amp; IT-18041</a:t>
            </a:r>
            <a:endParaRPr lang="en-US" dirty="0"/>
          </a:p>
        </p:txBody>
      </p:sp>
      <p:sp>
        <p:nvSpPr>
          <p:cNvPr id="6" name="Slide Number Placeholder 5"/>
          <p:cNvSpPr>
            <a:spLocks noGrp="1"/>
          </p:cNvSpPr>
          <p:nvPr>
            <p:ph type="sldNum" sz="quarter" idx="12"/>
          </p:nvPr>
        </p:nvSpPr>
        <p:spPr/>
        <p:txBody>
          <a:bodyPr/>
          <a:lstStyle/>
          <a:p>
            <a:fld id="{C586F46B-BED8-47F8-A2FE-E666BD05EB01}" type="slidenum">
              <a:rPr lang="en-US" smtClean="0"/>
              <a:t>8</a:t>
            </a:fld>
            <a:endParaRPr lang="en-US" dirty="0"/>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564" y="1933302"/>
            <a:ext cx="6877313" cy="4519749"/>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46674" y="0"/>
            <a:ext cx="1245325" cy="1436914"/>
          </a:xfrm>
          <a:prstGeom prst="rect">
            <a:avLst/>
          </a:prstGeo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97215717"/>
      </p:ext>
    </p:extLst>
  </p:cSld>
  <p:clrMapOvr>
    <a:masterClrMapping/>
  </p:clrMapOvr>
  <mc:AlternateContent xmlns:mc="http://schemas.openxmlformats.org/markup-compatibility/2006">
    <mc:Choice xmlns:p14="http://schemas.microsoft.com/office/powerpoint/2010/main" Requires="p14">
      <p:transition spd="slow" p14:dur="2000" advTm="18894"/>
    </mc:Choice>
    <mc:Fallback>
      <p:transition spd="slow" advTm="18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07" y="496389"/>
            <a:ext cx="11560628" cy="1149532"/>
          </a:xfrm>
        </p:spPr>
        <p:txBody>
          <a:bodyPr>
            <a:noAutofit/>
          </a:bodyPr>
          <a:lstStyle/>
          <a:p>
            <a:r>
              <a:rPr lang="en-US" sz="2800" dirty="0"/>
              <a:t>5G will provide the speed, low latency and connectivity to enable a new generation </a:t>
            </a:r>
            <a:r>
              <a:rPr lang="en-US" sz="2800" dirty="0" smtClean="0"/>
              <a:t>of applications</a:t>
            </a:r>
            <a:r>
              <a:rPr lang="en-US" sz="2800" dirty="0"/>
              <a:t>, services and business opportunities that have not been seen </a:t>
            </a:r>
            <a:r>
              <a:rPr lang="en-US" sz="2800" dirty="0" smtClean="0"/>
              <a:t>before.</a:t>
            </a:r>
            <a:endParaRPr lang="en-US" sz="2800" dirty="0"/>
          </a:p>
        </p:txBody>
      </p:sp>
      <p:sp>
        <p:nvSpPr>
          <p:cNvPr id="3" name="Content Placeholder 2"/>
          <p:cNvSpPr>
            <a:spLocks noGrp="1"/>
          </p:cNvSpPr>
          <p:nvPr>
            <p:ph idx="1"/>
          </p:nvPr>
        </p:nvSpPr>
        <p:spPr>
          <a:xfrm>
            <a:off x="457200" y="2196328"/>
            <a:ext cx="11848011" cy="4661672"/>
          </a:xfrm>
        </p:spPr>
        <p:txBody>
          <a:bodyPr>
            <a:normAutofit/>
          </a:bodyPr>
          <a:lstStyle/>
          <a:p>
            <a:pPr marL="0" indent="0">
              <a:buNone/>
            </a:pPr>
            <a:r>
              <a:rPr lang="en-US" sz="3400" dirty="0">
                <a:latin typeface="+mj-lt"/>
              </a:rPr>
              <a:t>There are three major categories of use case for </a:t>
            </a:r>
            <a:r>
              <a:rPr lang="en-US" sz="3400" dirty="0" smtClean="0">
                <a:latin typeface="+mj-lt"/>
              </a:rPr>
              <a:t>5G</a:t>
            </a:r>
          </a:p>
          <a:p>
            <a:pPr marL="0" indent="0">
              <a:buNone/>
            </a:pPr>
            <a:r>
              <a:rPr lang="en-US" sz="3400" dirty="0" smtClean="0">
                <a:latin typeface="+mj-lt"/>
              </a:rPr>
              <a:t> </a:t>
            </a:r>
          </a:p>
          <a:p>
            <a:r>
              <a:rPr lang="en-US" dirty="0" smtClean="0">
                <a:latin typeface="+mj-lt"/>
              </a:rPr>
              <a:t>Massive </a:t>
            </a:r>
            <a:r>
              <a:rPr lang="en-US" dirty="0">
                <a:latin typeface="+mj-lt"/>
              </a:rPr>
              <a:t>machine to machine communications </a:t>
            </a:r>
            <a:endParaRPr lang="en-US" dirty="0" smtClean="0">
              <a:latin typeface="+mj-lt"/>
            </a:endParaRPr>
          </a:p>
          <a:p>
            <a:r>
              <a:rPr lang="en-US" dirty="0" smtClean="0">
                <a:latin typeface="+mj-lt"/>
              </a:rPr>
              <a:t>Ultra-reliable low latency communications </a:t>
            </a:r>
          </a:p>
          <a:p>
            <a:r>
              <a:rPr lang="en-US" dirty="0" smtClean="0">
                <a:latin typeface="+mj-lt"/>
              </a:rPr>
              <a:t>Enhanced mobile broadband – </a:t>
            </a:r>
            <a:endParaRPr lang="en-US" dirty="0"/>
          </a:p>
        </p:txBody>
      </p:sp>
      <p:sp>
        <p:nvSpPr>
          <p:cNvPr id="4" name="Date Placeholder 3"/>
          <p:cNvSpPr>
            <a:spLocks noGrp="1"/>
          </p:cNvSpPr>
          <p:nvPr>
            <p:ph type="dt" sz="half" idx="10"/>
          </p:nvPr>
        </p:nvSpPr>
        <p:spPr/>
        <p:txBody>
          <a:bodyPr/>
          <a:lstStyle/>
          <a:p>
            <a:fld id="{9BB8DB18-0911-4A8C-9B8B-896B9BD96B9B}" type="datetime1">
              <a:rPr lang="en-US" smtClean="0"/>
              <a:t>31-Oct-20</a:t>
            </a:fld>
            <a:endParaRPr lang="en-US"/>
          </a:p>
        </p:txBody>
      </p:sp>
      <p:sp>
        <p:nvSpPr>
          <p:cNvPr id="5" name="Footer Placeholder 4"/>
          <p:cNvSpPr>
            <a:spLocks noGrp="1"/>
          </p:cNvSpPr>
          <p:nvPr>
            <p:ph type="ftr" sz="quarter" idx="11"/>
          </p:nvPr>
        </p:nvSpPr>
        <p:spPr/>
        <p:txBody>
          <a:bodyPr/>
          <a:lstStyle/>
          <a:p>
            <a:r>
              <a:rPr lang="en-US" dirty="0" smtClean="0"/>
              <a:t>IT-18040&amp; IT-18041</a:t>
            </a:r>
            <a:endParaRPr lang="en-US" dirty="0"/>
          </a:p>
        </p:txBody>
      </p:sp>
      <p:sp>
        <p:nvSpPr>
          <p:cNvPr id="6" name="Slide Number Placeholder 5"/>
          <p:cNvSpPr>
            <a:spLocks noGrp="1"/>
          </p:cNvSpPr>
          <p:nvPr>
            <p:ph type="sldNum" sz="quarter" idx="12"/>
          </p:nvPr>
        </p:nvSpPr>
        <p:spPr/>
        <p:txBody>
          <a:bodyPr/>
          <a:lstStyle/>
          <a:p>
            <a:fld id="{C586F46B-BED8-47F8-A2FE-E666BD05EB01}" type="slidenum">
              <a:rPr lang="en-US" smtClean="0"/>
              <a:t>9</a:t>
            </a:fld>
            <a:endParaRPr lang="en-US"/>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16490" y="1"/>
            <a:ext cx="1075509" cy="1214846"/>
          </a:xfrm>
          <a:prstGeom prst="rect">
            <a:avLst/>
          </a:prstGeom>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71227251"/>
      </p:ext>
    </p:extLst>
  </p:cSld>
  <p:clrMapOvr>
    <a:masterClrMapping/>
  </p:clrMapOvr>
  <mc:AlternateContent xmlns:mc="http://schemas.openxmlformats.org/markup-compatibility/2006">
    <mc:Choice xmlns:p14="http://schemas.microsoft.com/office/powerpoint/2010/main" Requires="p14">
      <p:transition spd="slow" p14:dur="2000" advTm="29031"/>
    </mc:Choice>
    <mc:Fallback>
      <p:transition spd="slow" advTm="29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662</TotalTime>
  <Words>774</Words>
  <Application>Microsoft Office PowerPoint</Application>
  <PresentationFormat>Custom</PresentationFormat>
  <Paragraphs>144</Paragraphs>
  <Slides>17</Slides>
  <Notes>4</Notes>
  <HiddenSlides>0</HiddenSlides>
  <MMClips>17</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Course Title : Computer  network. Course Code : ICT-3207</vt:lpstr>
      <vt:lpstr>                                              Presentation topic:</vt:lpstr>
      <vt:lpstr>                           Contents:</vt:lpstr>
      <vt:lpstr>What is Network??</vt:lpstr>
      <vt:lpstr>            Basic Feature of 5G network.</vt:lpstr>
      <vt:lpstr>**Application of 5G network .</vt:lpstr>
      <vt:lpstr>Compare 5G network and other network  like 1G,2G,3G,4G.</vt:lpstr>
      <vt:lpstr>What will  5G enable</vt:lpstr>
      <vt:lpstr>5G will provide the speed, low latency and connectivity to enable a new generation of applications, services and business opportunities that have not been seen before.</vt:lpstr>
      <vt:lpstr>How does 5G Work   .</vt:lpstr>
      <vt:lpstr>1) 5G architectures will be software-defined platforms, in which networking functionality is managed through software rather than hardware. Advancements in virtualization, cloud-based technologies, and IT and business process automation enable 5G architecture to be agile and flexible and to provide anytime, anywhere user access</vt:lpstr>
      <vt:lpstr>BETTER CONNECTION - ALWAYS CONNECTED </vt:lpstr>
      <vt:lpstr>5G Spectrum  The 5G spectrum is a range of radio frequencies in the sub-6 GHz range and the millimeter-wave (mmWave) frequency range that is 24.25 GHz and above. </vt:lpstr>
      <vt:lpstr>Important Advantages </vt:lpstr>
      <vt:lpstr>Disadvantages of 5G Technology </vt:lpstr>
      <vt:lpstr>5G - Future Scope </vt:lpstr>
      <vt:lpstr>Have you any question?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Title : Computer Organization and  Architecture Course Code : ICT-2201</dc:title>
  <dc:creator>md.iqbal Hossen</dc:creator>
  <cp:lastModifiedBy>HP</cp:lastModifiedBy>
  <cp:revision>46</cp:revision>
  <dcterms:created xsi:type="dcterms:W3CDTF">2020-10-27T01:32:49Z</dcterms:created>
  <dcterms:modified xsi:type="dcterms:W3CDTF">2020-10-31T15:42:23Z</dcterms:modified>
</cp:coreProperties>
</file>

<file path=docProps/thumbnail.jpeg>
</file>